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0"/>
  </p:notesMasterIdLst>
  <p:sldIdLst>
    <p:sldId id="256" r:id="rId2"/>
    <p:sldId id="997" r:id="rId3"/>
    <p:sldId id="1004" r:id="rId4"/>
    <p:sldId id="1005" r:id="rId5"/>
    <p:sldId id="1032" r:id="rId6"/>
    <p:sldId id="1037" r:id="rId7"/>
    <p:sldId id="1036" r:id="rId8"/>
    <p:sldId id="1033" r:id="rId9"/>
    <p:sldId id="1006" r:id="rId10"/>
    <p:sldId id="1035" r:id="rId11"/>
    <p:sldId id="1007" r:id="rId12"/>
    <p:sldId id="1009" r:id="rId13"/>
    <p:sldId id="1022" r:id="rId14"/>
    <p:sldId id="1023" r:id="rId15"/>
    <p:sldId id="1010" r:id="rId16"/>
    <p:sldId id="1024" r:id="rId17"/>
    <p:sldId id="1025" r:id="rId18"/>
    <p:sldId id="1011" r:id="rId19"/>
    <p:sldId id="1026" r:id="rId20"/>
    <p:sldId id="1034" r:id="rId21"/>
    <p:sldId id="1029" r:id="rId22"/>
    <p:sldId id="1027" r:id="rId23"/>
    <p:sldId id="1028" r:id="rId24"/>
    <p:sldId id="1012" r:id="rId25"/>
    <p:sldId id="1013" r:id="rId26"/>
    <p:sldId id="1030" r:id="rId27"/>
    <p:sldId id="1031" r:id="rId28"/>
    <p:sldId id="1014"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0" d="100"/>
          <a:sy n="70" d="100"/>
        </p:scale>
        <p:origin x="73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8191" units="in"/>
          <inkml:channel name="T" type="integer" max="2.14748E9" units="dev"/>
        </inkml:traceFormat>
        <inkml:channelProperties>
          <inkml:channelProperty channel="X" name="resolution" value="1612.54919" units="1/cm"/>
          <inkml:channelProperty channel="Y" name="resolution" value="1612.54919" units="1/cm"/>
          <inkml:channelProperty channel="F" name="resolution" value="1023.875" units="1/in"/>
          <inkml:channelProperty channel="T" name="resolution" value="1" units="1/dev"/>
        </inkml:channelProperties>
      </inkml:inkSource>
      <inkml:timestamp xml:id="ts0" timeString="2020-12-10T04:09:46.105"/>
    </inkml:context>
    <inkml:brush xml:id="br0">
      <inkml:brushProperty name="width" value="0.05292" units="cm"/>
      <inkml:brushProperty name="height" value="0.05292" units="cm"/>
      <inkml:brushProperty name="color" value="#FF0000"/>
    </inkml:brush>
  </inkml:definitions>
  <inkml:trace contextRef="#ctx0" brushRef="#br0">2103 3905 58 0,'0'0'4'16,"0"4"-1"-16,0-4-1 0</inkml:trace>
</inkml:ink>
</file>

<file path=ppt/media/image1.jpeg>
</file>

<file path=ppt/media/image10.png>
</file>

<file path=ppt/media/image100.png>
</file>

<file path=ppt/media/image11.png>
</file>

<file path=ppt/media/image12.pn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30.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K"/>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3B715-8576-43CA-B3DA-5B5D17973735}" type="datetimeFigureOut">
              <a:rPr lang="en-PK" smtClean="0"/>
              <a:t>09/10/2024</a:t>
            </a:fld>
            <a:endParaRPr lang="en-PK"/>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K"/>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K"/>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FCAD22-8FA9-4411-9164-B3EECD21600B}" type="slidenum">
              <a:rPr lang="en-PK" smtClean="0"/>
              <a:t>‹#›</a:t>
            </a:fld>
            <a:endParaRPr lang="en-PK"/>
          </a:p>
        </p:txBody>
      </p:sp>
    </p:spTree>
    <p:extLst>
      <p:ext uri="{BB962C8B-B14F-4D97-AF65-F5344CB8AC3E}">
        <p14:creationId xmlns:p14="http://schemas.microsoft.com/office/powerpoint/2010/main" val="2093816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a:t>
            </a:fld>
            <a:endParaRPr lang="en-US"/>
          </a:p>
        </p:txBody>
      </p:sp>
      <p:sp>
        <p:nvSpPr>
          <p:cNvPr id="5" name="Date Placeholder 4">
            <a:extLst>
              <a:ext uri="{FF2B5EF4-FFF2-40B4-BE49-F238E27FC236}">
                <a16:creationId xmlns:a16="http://schemas.microsoft.com/office/drawing/2014/main" id="{933223B9-2BDA-40DC-B647-B7F83F85E58D}"/>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111091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19</a:t>
            </a:fld>
            <a:endParaRPr lang="en-US"/>
          </a:p>
        </p:txBody>
      </p:sp>
      <p:sp>
        <p:nvSpPr>
          <p:cNvPr id="5" name="Date Placeholder 4">
            <a:extLst>
              <a:ext uri="{FF2B5EF4-FFF2-40B4-BE49-F238E27FC236}">
                <a16:creationId xmlns:a16="http://schemas.microsoft.com/office/drawing/2014/main" id="{F1AA47C2-1DB6-471E-988E-95876D54D004}"/>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6487065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21</a:t>
            </a:fld>
            <a:endParaRPr lang="en-US"/>
          </a:p>
        </p:txBody>
      </p:sp>
      <p:sp>
        <p:nvSpPr>
          <p:cNvPr id="5" name="Date Placeholder 4">
            <a:extLst>
              <a:ext uri="{FF2B5EF4-FFF2-40B4-BE49-F238E27FC236}">
                <a16:creationId xmlns:a16="http://schemas.microsoft.com/office/drawing/2014/main" id="{CB0380C8-D502-45D8-972C-91C42AD540EB}"/>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4717975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22</a:t>
            </a:fld>
            <a:endParaRPr lang="en-US"/>
          </a:p>
        </p:txBody>
      </p:sp>
      <p:sp>
        <p:nvSpPr>
          <p:cNvPr id="5" name="Date Placeholder 4">
            <a:extLst>
              <a:ext uri="{FF2B5EF4-FFF2-40B4-BE49-F238E27FC236}">
                <a16:creationId xmlns:a16="http://schemas.microsoft.com/office/drawing/2014/main" id="{90152D92-24A9-466E-A12F-9CEB8003A068}"/>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201194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23</a:t>
            </a:fld>
            <a:endParaRPr lang="en-US"/>
          </a:p>
        </p:txBody>
      </p:sp>
      <p:sp>
        <p:nvSpPr>
          <p:cNvPr id="5" name="Date Placeholder 4">
            <a:extLst>
              <a:ext uri="{FF2B5EF4-FFF2-40B4-BE49-F238E27FC236}">
                <a16:creationId xmlns:a16="http://schemas.microsoft.com/office/drawing/2014/main" id="{B9C1EEB1-B1B4-4260-BC77-302BD75997EA}"/>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395909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24</a:t>
            </a:fld>
            <a:endParaRPr lang="en-US"/>
          </a:p>
        </p:txBody>
      </p:sp>
      <p:sp>
        <p:nvSpPr>
          <p:cNvPr id="5" name="Date Placeholder 4">
            <a:extLst>
              <a:ext uri="{FF2B5EF4-FFF2-40B4-BE49-F238E27FC236}">
                <a16:creationId xmlns:a16="http://schemas.microsoft.com/office/drawing/2014/main" id="{6A513CEC-CA9A-4F4F-B7C9-B0E0E201955C}"/>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9630710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25</a:t>
            </a:fld>
            <a:endParaRPr lang="en-US"/>
          </a:p>
        </p:txBody>
      </p:sp>
      <p:sp>
        <p:nvSpPr>
          <p:cNvPr id="5" name="Date Placeholder 4">
            <a:extLst>
              <a:ext uri="{FF2B5EF4-FFF2-40B4-BE49-F238E27FC236}">
                <a16:creationId xmlns:a16="http://schemas.microsoft.com/office/drawing/2014/main" id="{5FBA46DF-8442-44F2-947B-7257AFA5437A}"/>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047705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28</a:t>
            </a:fld>
            <a:endParaRPr lang="en-US"/>
          </a:p>
        </p:txBody>
      </p:sp>
      <p:sp>
        <p:nvSpPr>
          <p:cNvPr id="5" name="Date Placeholder 4">
            <a:extLst>
              <a:ext uri="{FF2B5EF4-FFF2-40B4-BE49-F238E27FC236}">
                <a16:creationId xmlns:a16="http://schemas.microsoft.com/office/drawing/2014/main" id="{7EF2AF8A-99DF-4256-A82B-00CC07E8859E}"/>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770195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9</a:t>
            </a:fld>
            <a:endParaRPr lang="en-US"/>
          </a:p>
        </p:txBody>
      </p:sp>
      <p:sp>
        <p:nvSpPr>
          <p:cNvPr id="5" name="Date Placeholder 4">
            <a:extLst>
              <a:ext uri="{FF2B5EF4-FFF2-40B4-BE49-F238E27FC236}">
                <a16:creationId xmlns:a16="http://schemas.microsoft.com/office/drawing/2014/main" id="{F8797261-3582-4D34-AAE2-DC9C8C611313}"/>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4251742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11</a:t>
            </a:fld>
            <a:endParaRPr lang="en-US"/>
          </a:p>
        </p:txBody>
      </p:sp>
      <p:sp>
        <p:nvSpPr>
          <p:cNvPr id="5" name="Date Placeholder 4">
            <a:extLst>
              <a:ext uri="{FF2B5EF4-FFF2-40B4-BE49-F238E27FC236}">
                <a16:creationId xmlns:a16="http://schemas.microsoft.com/office/drawing/2014/main" id="{DFD984F1-358A-4606-A57D-E8E001CF90C1}"/>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14825215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12</a:t>
            </a:fld>
            <a:endParaRPr lang="en-US"/>
          </a:p>
        </p:txBody>
      </p:sp>
      <p:sp>
        <p:nvSpPr>
          <p:cNvPr id="5" name="Date Placeholder 4">
            <a:extLst>
              <a:ext uri="{FF2B5EF4-FFF2-40B4-BE49-F238E27FC236}">
                <a16:creationId xmlns:a16="http://schemas.microsoft.com/office/drawing/2014/main" id="{4588FC88-56B1-48B5-94FA-3F62DCE5A8A1}"/>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843133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13</a:t>
            </a:fld>
            <a:endParaRPr lang="en-US"/>
          </a:p>
        </p:txBody>
      </p:sp>
      <p:sp>
        <p:nvSpPr>
          <p:cNvPr id="5" name="Date Placeholder 4">
            <a:extLst>
              <a:ext uri="{FF2B5EF4-FFF2-40B4-BE49-F238E27FC236}">
                <a16:creationId xmlns:a16="http://schemas.microsoft.com/office/drawing/2014/main" id="{B58CAE70-71DB-4C60-8D8E-ADBD05B646EC}"/>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7521079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15</a:t>
            </a:fld>
            <a:endParaRPr lang="en-US"/>
          </a:p>
        </p:txBody>
      </p:sp>
      <p:sp>
        <p:nvSpPr>
          <p:cNvPr id="5" name="Date Placeholder 4">
            <a:extLst>
              <a:ext uri="{FF2B5EF4-FFF2-40B4-BE49-F238E27FC236}">
                <a16:creationId xmlns:a16="http://schemas.microsoft.com/office/drawing/2014/main" id="{4E7B441E-EAF7-456B-9C69-E29536A9AEEA}"/>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8967725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16</a:t>
            </a:fld>
            <a:endParaRPr lang="en-US"/>
          </a:p>
        </p:txBody>
      </p:sp>
      <p:sp>
        <p:nvSpPr>
          <p:cNvPr id="5" name="Date Placeholder 4">
            <a:extLst>
              <a:ext uri="{FF2B5EF4-FFF2-40B4-BE49-F238E27FC236}">
                <a16:creationId xmlns:a16="http://schemas.microsoft.com/office/drawing/2014/main" id="{AEBD5FFF-5831-444C-BA1C-0284206DF608}"/>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4040926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17</a:t>
            </a:fld>
            <a:endParaRPr lang="en-US"/>
          </a:p>
        </p:txBody>
      </p:sp>
      <p:sp>
        <p:nvSpPr>
          <p:cNvPr id="5" name="Date Placeholder 4">
            <a:extLst>
              <a:ext uri="{FF2B5EF4-FFF2-40B4-BE49-F238E27FC236}">
                <a16:creationId xmlns:a16="http://schemas.microsoft.com/office/drawing/2014/main" id="{F238B627-E28A-46B6-BA01-CEC93C6A5CB8}"/>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372887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FACF45E-194A-470E-9131-641AA4ED8D7C}" type="slidenum">
              <a:rPr lang="en-US" smtClean="0"/>
              <a:t>18</a:t>
            </a:fld>
            <a:endParaRPr lang="en-US"/>
          </a:p>
        </p:txBody>
      </p:sp>
      <p:sp>
        <p:nvSpPr>
          <p:cNvPr id="5" name="Date Placeholder 4">
            <a:extLst>
              <a:ext uri="{FF2B5EF4-FFF2-40B4-BE49-F238E27FC236}">
                <a16:creationId xmlns:a16="http://schemas.microsoft.com/office/drawing/2014/main" id="{CF4CDE43-BC5B-4CC2-9227-962D7A8F9B0D}"/>
              </a:ext>
            </a:extLst>
          </p:cNvPr>
          <p:cNvSpPr>
            <a:spLocks noGrp="1"/>
          </p:cNvSpPr>
          <p:nvPr>
            <p:ph type="dt" idx="1"/>
          </p:nvPr>
        </p:nvSpPr>
        <p:spPr/>
        <p:txBody>
          <a:bodyPr/>
          <a:lstStyle/>
          <a:p>
            <a:endParaRPr lang="en-US"/>
          </a:p>
        </p:txBody>
      </p:sp>
    </p:spTree>
    <p:extLst>
      <p:ext uri="{BB962C8B-B14F-4D97-AF65-F5344CB8AC3E}">
        <p14:creationId xmlns:p14="http://schemas.microsoft.com/office/powerpoint/2010/main" val="20399603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307282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17169076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734933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10525615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6343061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2868792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4260205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2793776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908734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D538A68-187F-4748-9F62-BDA146CADA2C}" type="datetimeFigureOut">
              <a:rPr lang="en-PK" smtClean="0"/>
              <a:t>09/10/2024</a:t>
            </a:fld>
            <a:endParaRPr lang="en-PK"/>
          </a:p>
        </p:txBody>
      </p:sp>
      <p:sp>
        <p:nvSpPr>
          <p:cNvPr id="5" name="Footer Placeholder 4"/>
          <p:cNvSpPr>
            <a:spLocks noGrp="1"/>
          </p:cNvSpPr>
          <p:nvPr>
            <p:ph type="ftr" sz="quarter" idx="11"/>
          </p:nvPr>
        </p:nvSpPr>
        <p:spPr/>
        <p:txBody>
          <a:bodyPr/>
          <a:lstStyle/>
          <a:p>
            <a:endParaRPr lang="en-PK"/>
          </a:p>
        </p:txBody>
      </p:sp>
      <p:sp>
        <p:nvSpPr>
          <p:cNvPr id="6" name="Slide Number Placeholder 5"/>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2995045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538A68-187F-4748-9F62-BDA146CADA2C}" type="datetimeFigureOut">
              <a:rPr lang="en-PK" smtClean="0"/>
              <a:t>09/10/2024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1971864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538A68-187F-4748-9F62-BDA146CADA2C}" type="datetimeFigureOut">
              <a:rPr lang="en-PK" smtClean="0"/>
              <a:t>09/10/2024</a:t>
            </a:fld>
            <a:endParaRPr lang="en-PK"/>
          </a:p>
        </p:txBody>
      </p:sp>
      <p:sp>
        <p:nvSpPr>
          <p:cNvPr id="8" name="Footer Placeholder 7"/>
          <p:cNvSpPr>
            <a:spLocks noGrp="1"/>
          </p:cNvSpPr>
          <p:nvPr>
            <p:ph type="ftr" sz="quarter" idx="11"/>
          </p:nvPr>
        </p:nvSpPr>
        <p:spPr/>
        <p:txBody>
          <a:bodyPr/>
          <a:lstStyle/>
          <a:p>
            <a:endParaRPr lang="en-PK"/>
          </a:p>
        </p:txBody>
      </p:sp>
      <p:sp>
        <p:nvSpPr>
          <p:cNvPr id="9" name="Slide Number Placeholder 8"/>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592611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538A68-187F-4748-9F62-BDA146CADA2C}" type="datetimeFigureOut">
              <a:rPr lang="en-PK" smtClean="0"/>
              <a:t>09/10/2024</a:t>
            </a:fld>
            <a:endParaRPr lang="en-PK"/>
          </a:p>
        </p:txBody>
      </p:sp>
      <p:sp>
        <p:nvSpPr>
          <p:cNvPr id="4" name="Footer Placeholder 3"/>
          <p:cNvSpPr>
            <a:spLocks noGrp="1"/>
          </p:cNvSpPr>
          <p:nvPr>
            <p:ph type="ftr" sz="quarter" idx="11"/>
          </p:nvPr>
        </p:nvSpPr>
        <p:spPr/>
        <p:txBody>
          <a:bodyPr/>
          <a:lstStyle/>
          <a:p>
            <a:endParaRPr lang="en-PK"/>
          </a:p>
        </p:txBody>
      </p:sp>
      <p:sp>
        <p:nvSpPr>
          <p:cNvPr id="5" name="Slide Number Placeholder 4"/>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3829927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538A68-187F-4748-9F62-BDA146CADA2C}" type="datetimeFigureOut">
              <a:rPr lang="en-PK" smtClean="0"/>
              <a:t>09/10/2024</a:t>
            </a:fld>
            <a:endParaRPr lang="en-PK"/>
          </a:p>
        </p:txBody>
      </p:sp>
      <p:sp>
        <p:nvSpPr>
          <p:cNvPr id="3" name="Footer Placeholder 2"/>
          <p:cNvSpPr>
            <a:spLocks noGrp="1"/>
          </p:cNvSpPr>
          <p:nvPr>
            <p:ph type="ftr" sz="quarter" idx="11"/>
          </p:nvPr>
        </p:nvSpPr>
        <p:spPr/>
        <p:txBody>
          <a:bodyPr/>
          <a:lstStyle/>
          <a:p>
            <a:endParaRPr lang="en-PK"/>
          </a:p>
        </p:txBody>
      </p:sp>
      <p:sp>
        <p:nvSpPr>
          <p:cNvPr id="4" name="Slide Number Placeholder 3"/>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4087329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538A68-187F-4748-9F62-BDA146CADA2C}" type="datetimeFigureOut">
              <a:rPr lang="en-PK" smtClean="0"/>
              <a:t>09/10/2024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583651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D538A68-187F-4748-9F62-BDA146CADA2C}" type="datetimeFigureOut">
              <a:rPr lang="en-PK" smtClean="0"/>
              <a:t>09/10/2024</a:t>
            </a:fld>
            <a:endParaRPr lang="en-PK"/>
          </a:p>
        </p:txBody>
      </p:sp>
      <p:sp>
        <p:nvSpPr>
          <p:cNvPr id="6" name="Footer Placeholder 5"/>
          <p:cNvSpPr>
            <a:spLocks noGrp="1"/>
          </p:cNvSpPr>
          <p:nvPr>
            <p:ph type="ftr" sz="quarter" idx="11"/>
          </p:nvPr>
        </p:nvSpPr>
        <p:spPr/>
        <p:txBody>
          <a:bodyPr/>
          <a:lstStyle/>
          <a:p>
            <a:endParaRPr lang="en-PK"/>
          </a:p>
        </p:txBody>
      </p:sp>
      <p:sp>
        <p:nvSpPr>
          <p:cNvPr id="7" name="Slide Number Placeholder 6"/>
          <p:cNvSpPr>
            <a:spLocks noGrp="1"/>
          </p:cNvSpPr>
          <p:nvPr>
            <p:ph type="sldNum" sz="quarter" idx="12"/>
          </p:nvPr>
        </p:nvSpPr>
        <p:spPr/>
        <p:txBody>
          <a:bodyPr/>
          <a:lstStyle/>
          <a:p>
            <a:fld id="{1358AF48-2C82-4789-A82C-064E8564D643}" type="slidenum">
              <a:rPr lang="en-PK" smtClean="0"/>
              <a:t>‹#›</a:t>
            </a:fld>
            <a:endParaRPr lang="en-PK"/>
          </a:p>
        </p:txBody>
      </p:sp>
    </p:spTree>
    <p:extLst>
      <p:ext uri="{BB962C8B-B14F-4D97-AF65-F5344CB8AC3E}">
        <p14:creationId xmlns:p14="http://schemas.microsoft.com/office/powerpoint/2010/main" val="3766967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D538A68-187F-4748-9F62-BDA146CADA2C}" type="datetimeFigureOut">
              <a:rPr lang="en-PK" smtClean="0"/>
              <a:t>09/10/2024</a:t>
            </a:fld>
            <a:endParaRPr lang="en-PK"/>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PK"/>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358AF48-2C82-4789-A82C-064E8564D643}" type="slidenum">
              <a:rPr lang="en-PK" smtClean="0"/>
              <a:t>‹#›</a:t>
            </a:fld>
            <a:endParaRPr lang="en-PK"/>
          </a:p>
        </p:txBody>
      </p:sp>
    </p:spTree>
    <p:extLst>
      <p:ext uri="{BB962C8B-B14F-4D97-AF65-F5344CB8AC3E}">
        <p14:creationId xmlns:p14="http://schemas.microsoft.com/office/powerpoint/2010/main" val="32060074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0.png"/><Relationship Id="rId5" Type="http://schemas.openxmlformats.org/officeDocument/2006/relationships/customXml" Target="../ink/ink1.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8.png"/><Relationship Id="rId4"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khkgears.net/new/gear_knowledge/gear-nomenclature.html" TargetMode="External"/><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98DCF-49A2-4EA2-9DCE-09D982165B6A}"/>
              </a:ext>
            </a:extLst>
          </p:cNvPr>
          <p:cNvSpPr>
            <a:spLocks noGrp="1"/>
          </p:cNvSpPr>
          <p:nvPr>
            <p:ph type="ctrTitle"/>
          </p:nvPr>
        </p:nvSpPr>
        <p:spPr/>
        <p:txBody>
          <a:bodyPr/>
          <a:lstStyle/>
          <a:p>
            <a:r>
              <a:rPr lang="en-US" dirty="0"/>
              <a:t>Helical Gears</a:t>
            </a:r>
            <a:endParaRPr lang="en-PK" dirty="0"/>
          </a:p>
        </p:txBody>
      </p:sp>
    </p:spTree>
    <p:extLst>
      <p:ext uri="{BB962C8B-B14F-4D97-AF65-F5344CB8AC3E}">
        <p14:creationId xmlns:p14="http://schemas.microsoft.com/office/powerpoint/2010/main" val="36295585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44447C-F8AD-A7D9-79A6-41A2ECEE4A02}"/>
              </a:ext>
            </a:extLst>
          </p:cNvPr>
          <p:cNvSpPr>
            <a:spLocks noGrp="1"/>
          </p:cNvSpPr>
          <p:nvPr>
            <p:ph type="title"/>
          </p:nvPr>
        </p:nvSpPr>
        <p:spPr>
          <a:xfrm>
            <a:off x="5536734" y="609600"/>
            <a:ext cx="3737268" cy="1320800"/>
          </a:xfrm>
        </p:spPr>
        <p:txBody>
          <a:bodyPr>
            <a:normAutofit/>
          </a:bodyPr>
          <a:lstStyle/>
          <a:p>
            <a:pPr>
              <a:lnSpc>
                <a:spcPct val="90000"/>
              </a:lnSpc>
            </a:pPr>
            <a:r>
              <a:rPr lang="en-US" sz="2800" b="1">
                <a:latin typeface="Poppins" panose="00000500000000000000" pitchFamily="2" charset="0"/>
              </a:rPr>
              <a:t>G</a:t>
            </a:r>
            <a:r>
              <a:rPr lang="en-US" sz="2800" b="1" i="0">
                <a:effectLst/>
                <a:latin typeface="Poppins" panose="00000500000000000000" pitchFamily="2" charset="0"/>
              </a:rPr>
              <a:t>ear is right or left hand?</a:t>
            </a:r>
            <a:br>
              <a:rPr lang="en-US" sz="2800" b="1" i="0">
                <a:effectLst/>
                <a:latin typeface="Poppins" panose="00000500000000000000" pitchFamily="2" charset="0"/>
              </a:rPr>
            </a:br>
            <a:endParaRPr lang="en-PK" sz="2800"/>
          </a:p>
        </p:txBody>
      </p:sp>
      <p:sp>
        <p:nvSpPr>
          <p:cNvPr id="3" name="Content Placeholder 2">
            <a:extLst>
              <a:ext uri="{FF2B5EF4-FFF2-40B4-BE49-F238E27FC236}">
                <a16:creationId xmlns:a16="http://schemas.microsoft.com/office/drawing/2014/main" id="{E4DD0DE8-8026-3B7F-890D-1E68A7D17538}"/>
              </a:ext>
            </a:extLst>
          </p:cNvPr>
          <p:cNvSpPr>
            <a:spLocks noGrp="1"/>
          </p:cNvSpPr>
          <p:nvPr>
            <p:ph idx="1"/>
          </p:nvPr>
        </p:nvSpPr>
        <p:spPr>
          <a:xfrm>
            <a:off x="5209563" y="2160589"/>
            <a:ext cx="4064439" cy="3880773"/>
          </a:xfrm>
        </p:spPr>
        <p:txBody>
          <a:bodyPr>
            <a:normAutofit/>
          </a:bodyPr>
          <a:lstStyle/>
          <a:p>
            <a:r>
              <a:rPr lang="en-US" b="0" i="0">
                <a:effectLst/>
                <a:latin typeface="Lato" panose="020F0502020204030203" pitchFamily="34" charset="0"/>
              </a:rPr>
              <a:t>Place the radial direction of the gear horizontally with the ground,</a:t>
            </a:r>
          </a:p>
          <a:p>
            <a:r>
              <a:rPr lang="en-US" b="0" i="0">
                <a:effectLst/>
                <a:latin typeface="Lato" panose="020F0502020204030203" pitchFamily="34" charset="0"/>
              </a:rPr>
              <a:t>It is right-handed if it slopes from upper right to lower left, </a:t>
            </a:r>
          </a:p>
          <a:p>
            <a:pPr marL="0" indent="0">
              <a:buNone/>
            </a:pPr>
            <a:r>
              <a:rPr lang="en-US">
                <a:latin typeface="Lato" panose="020F0502020204030203" pitchFamily="34" charset="0"/>
              </a:rPr>
              <a:t>      </a:t>
            </a:r>
            <a:r>
              <a:rPr lang="en-US" b="0" i="0">
                <a:effectLst/>
                <a:latin typeface="Lato" panose="020F0502020204030203" pitchFamily="34" charset="0"/>
              </a:rPr>
              <a:t>as shown in ///;</a:t>
            </a:r>
            <a:endParaRPr lang="en-US"/>
          </a:p>
          <a:p>
            <a:r>
              <a:rPr lang="en-US" b="0" i="0">
                <a:effectLst/>
                <a:latin typeface="Lato" panose="020F0502020204030203" pitchFamily="34" charset="0"/>
              </a:rPr>
              <a:t>Left-handed is tilted from top left to bottom right, as indicated </a:t>
            </a:r>
          </a:p>
          <a:p>
            <a:pPr marL="0" indent="0">
              <a:buNone/>
            </a:pPr>
            <a:r>
              <a:rPr lang="en-US">
                <a:latin typeface="Lato" panose="020F0502020204030203" pitchFamily="34" charset="0"/>
              </a:rPr>
              <a:t>      </a:t>
            </a:r>
            <a:r>
              <a:rPr lang="en-US" b="0" i="0">
                <a:effectLst/>
                <a:latin typeface="Lato" panose="020F0502020204030203" pitchFamily="34" charset="0"/>
              </a:rPr>
              <a:t>by \\\.</a:t>
            </a:r>
            <a:endParaRPr lang="en-PK" dirty="0"/>
          </a:p>
        </p:txBody>
      </p:sp>
      <p:pic>
        <p:nvPicPr>
          <p:cNvPr id="5" name="Picture 4">
            <a:extLst>
              <a:ext uri="{FF2B5EF4-FFF2-40B4-BE49-F238E27FC236}">
                <a16:creationId xmlns:a16="http://schemas.microsoft.com/office/drawing/2014/main" id="{3E197AA6-58C5-B141-B341-7FF17EC449AB}"/>
              </a:ext>
            </a:extLst>
          </p:cNvPr>
          <p:cNvPicPr>
            <a:picLocks noChangeAspect="1"/>
          </p:cNvPicPr>
          <p:nvPr/>
        </p:nvPicPr>
        <p:blipFill>
          <a:blip r:embed="rId2"/>
          <a:srcRect l="5223" r="15716"/>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Tree>
    <p:extLst>
      <p:ext uri="{BB962C8B-B14F-4D97-AF65-F5344CB8AC3E}">
        <p14:creationId xmlns:p14="http://schemas.microsoft.com/office/powerpoint/2010/main" val="8545661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Helical Gears</a:t>
            </a:r>
          </a:p>
        </p:txBody>
      </p:sp>
      <p:pic>
        <p:nvPicPr>
          <p:cNvPr id="4" name="Picture 3">
            <a:extLst>
              <a:ext uri="{FF2B5EF4-FFF2-40B4-BE49-F238E27FC236}">
                <a16:creationId xmlns:a16="http://schemas.microsoft.com/office/drawing/2014/main" id="{CA8F552A-5659-4076-AFB7-BCFE42D847B5}"/>
              </a:ext>
            </a:extLst>
          </p:cNvPr>
          <p:cNvPicPr>
            <a:picLocks noChangeAspect="1"/>
          </p:cNvPicPr>
          <p:nvPr/>
        </p:nvPicPr>
        <p:blipFill>
          <a:blip r:embed="rId3"/>
          <a:stretch>
            <a:fillRect/>
          </a:stretch>
        </p:blipFill>
        <p:spPr>
          <a:xfrm>
            <a:off x="2098627" y="1"/>
            <a:ext cx="7531149" cy="6824662"/>
          </a:xfrm>
          <a:prstGeom prst="rect">
            <a:avLst/>
          </a:prstGeom>
        </p:spPr>
      </p:pic>
    </p:spTree>
    <p:extLst>
      <p:ext uri="{BB962C8B-B14F-4D97-AF65-F5344CB8AC3E}">
        <p14:creationId xmlns:p14="http://schemas.microsoft.com/office/powerpoint/2010/main" val="338918919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Primary Planes for Helical Gears</a:t>
            </a:r>
          </a:p>
        </p:txBody>
      </p:sp>
      <p:sp>
        <p:nvSpPr>
          <p:cNvPr id="2" name="Content Placeholder 1"/>
          <p:cNvSpPr>
            <a:spLocks noGrp="1"/>
          </p:cNvSpPr>
          <p:nvPr>
            <p:ph idx="1"/>
          </p:nvPr>
        </p:nvSpPr>
        <p:spPr>
          <a:xfrm>
            <a:off x="1192697" y="863500"/>
            <a:ext cx="9833112" cy="5638800"/>
          </a:xfrm>
        </p:spPr>
        <p:txBody>
          <a:bodyPr>
            <a:normAutofit/>
          </a:bodyPr>
          <a:lstStyle/>
          <a:p>
            <a:r>
              <a:rPr lang="en-US" sz="2400" dirty="0"/>
              <a:t>The three primary planes of a helical gear are illustrated</a:t>
            </a:r>
          </a:p>
        </p:txBody>
      </p:sp>
      <p:pic>
        <p:nvPicPr>
          <p:cNvPr id="4" name="Picture 3">
            <a:extLst>
              <a:ext uri="{FF2B5EF4-FFF2-40B4-BE49-F238E27FC236}">
                <a16:creationId xmlns:a16="http://schemas.microsoft.com/office/drawing/2014/main" id="{1B2728B1-3A26-467C-8A3E-39627854FA3B}"/>
              </a:ext>
            </a:extLst>
          </p:cNvPr>
          <p:cNvPicPr>
            <a:picLocks noChangeAspect="1"/>
          </p:cNvPicPr>
          <p:nvPr/>
        </p:nvPicPr>
        <p:blipFill>
          <a:blip r:embed="rId3"/>
          <a:stretch>
            <a:fillRect/>
          </a:stretch>
        </p:blipFill>
        <p:spPr>
          <a:xfrm>
            <a:off x="2209800" y="1393925"/>
            <a:ext cx="7873188" cy="5464075"/>
          </a:xfrm>
          <a:prstGeom prst="rect">
            <a:avLst/>
          </a:prstGeom>
        </p:spPr>
      </p:pic>
    </p:spTree>
    <p:extLst>
      <p:ext uri="{BB962C8B-B14F-4D97-AF65-F5344CB8AC3E}">
        <p14:creationId xmlns:p14="http://schemas.microsoft.com/office/powerpoint/2010/main" val="352583181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Primary Planes for Helical Gears</a:t>
            </a:r>
          </a:p>
        </p:txBody>
      </p:sp>
      <p:sp>
        <p:nvSpPr>
          <p:cNvPr id="2" name="Content Placeholder 1"/>
          <p:cNvSpPr>
            <a:spLocks noGrp="1"/>
          </p:cNvSpPr>
          <p:nvPr>
            <p:ph idx="1"/>
          </p:nvPr>
        </p:nvSpPr>
        <p:spPr>
          <a:xfrm>
            <a:off x="1714500" y="863500"/>
            <a:ext cx="9377570" cy="5638800"/>
          </a:xfrm>
        </p:spPr>
        <p:txBody>
          <a:bodyPr>
            <a:normAutofit/>
          </a:bodyPr>
          <a:lstStyle/>
          <a:p>
            <a:pPr algn="just"/>
            <a:r>
              <a:rPr lang="en-US" sz="2400" dirty="0"/>
              <a:t>The </a:t>
            </a:r>
            <a:r>
              <a:rPr lang="en-US" sz="2400" i="1" dirty="0"/>
              <a:t>tangential plane </a:t>
            </a:r>
            <a:r>
              <a:rPr lang="en-US" sz="2400" dirty="0"/>
              <a:t>is tangent to the pitch diameter (pitch circle) of the helical gear and is also called the pitch plane.</a:t>
            </a:r>
          </a:p>
          <a:p>
            <a:pPr algn="just"/>
            <a:r>
              <a:rPr lang="en-US" sz="2400" dirty="0"/>
              <a:t>The </a:t>
            </a:r>
            <a:r>
              <a:rPr lang="en-US" sz="2400" i="1" dirty="0"/>
              <a:t>transverse plane </a:t>
            </a:r>
            <a:r>
              <a:rPr lang="en-US" sz="2400" dirty="0"/>
              <a:t>is perpendicular to the axis of the helical gear and the tangential plane.</a:t>
            </a:r>
          </a:p>
          <a:p>
            <a:pPr algn="just"/>
            <a:r>
              <a:rPr lang="en-US" sz="2400" dirty="0"/>
              <a:t>The </a:t>
            </a:r>
            <a:r>
              <a:rPr lang="en-US" sz="2400" i="1" dirty="0"/>
              <a:t>normal plane </a:t>
            </a:r>
            <a:r>
              <a:rPr lang="en-US" sz="2400" dirty="0"/>
              <a:t>is perpendicular to the tooth and the tangential plane.</a:t>
            </a:r>
          </a:p>
        </p:txBody>
      </p:sp>
    </p:spTree>
    <p:extLst>
      <p:ext uri="{BB962C8B-B14F-4D97-AF65-F5344CB8AC3E}">
        <p14:creationId xmlns:p14="http://schemas.microsoft.com/office/powerpoint/2010/main" val="62393080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FDD571-D0C1-41E7-BC82-F2F82C9367F5}"/>
              </a:ext>
            </a:extLst>
          </p:cNvPr>
          <p:cNvPicPr>
            <a:picLocks noChangeAspect="1"/>
          </p:cNvPicPr>
          <p:nvPr/>
        </p:nvPicPr>
        <p:blipFill>
          <a:blip r:embed="rId2"/>
          <a:stretch>
            <a:fillRect/>
          </a:stretch>
        </p:blipFill>
        <p:spPr>
          <a:xfrm>
            <a:off x="2590801" y="-9525"/>
            <a:ext cx="7367589" cy="6310256"/>
          </a:xfrm>
          <a:prstGeom prst="rect">
            <a:avLst/>
          </a:prstGeom>
        </p:spPr>
      </p:pic>
      <p:pic>
        <p:nvPicPr>
          <p:cNvPr id="3" name="Picture 2">
            <a:extLst>
              <a:ext uri="{FF2B5EF4-FFF2-40B4-BE49-F238E27FC236}">
                <a16:creationId xmlns:a16="http://schemas.microsoft.com/office/drawing/2014/main" id="{B4C99D1F-2F42-4BF4-B4FA-D35ED66FE685}"/>
              </a:ext>
            </a:extLst>
          </p:cNvPr>
          <p:cNvPicPr>
            <a:picLocks noChangeAspect="1"/>
          </p:cNvPicPr>
          <p:nvPr/>
        </p:nvPicPr>
        <p:blipFill>
          <a:blip r:embed="rId3"/>
          <a:stretch>
            <a:fillRect/>
          </a:stretch>
        </p:blipFill>
        <p:spPr>
          <a:xfrm>
            <a:off x="5041107" y="6300732"/>
            <a:ext cx="2466975" cy="523875"/>
          </a:xfrm>
          <a:prstGeom prst="rect">
            <a:avLst/>
          </a:prstGeom>
        </p:spPr>
      </p:pic>
    </p:spTree>
    <p:extLst>
      <p:ext uri="{BB962C8B-B14F-4D97-AF65-F5344CB8AC3E}">
        <p14:creationId xmlns:p14="http://schemas.microsoft.com/office/powerpoint/2010/main" val="357606154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Pressure Angles for Helical Gears</a:t>
            </a:r>
          </a:p>
        </p:txBody>
      </p:sp>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1378226" y="990600"/>
                <a:ext cx="9607826" cy="5638800"/>
              </a:xfrm>
            </p:spPr>
            <p:txBody>
              <a:bodyPr>
                <a:normAutofit/>
              </a:bodyPr>
              <a:lstStyle/>
              <a:p>
                <a:pPr marL="0" indent="0" algn="just">
                  <a:buNone/>
                </a:pPr>
                <a:r>
                  <a:rPr lang="en-US" sz="2400" dirty="0"/>
                  <a:t>In design of a helical gear, there are three angles of interest, (1) the </a:t>
                </a:r>
                <a:r>
                  <a:rPr lang="en-US" sz="2400" i="1" dirty="0"/>
                  <a:t>helix angle</a:t>
                </a:r>
                <a:r>
                  <a:rPr lang="en-US" sz="2400" dirty="0"/>
                  <a:t>, </a:t>
                </a:r>
                <a14:m>
                  <m:oMath xmlns:m="http://schemas.openxmlformats.org/officeDocument/2006/math">
                    <m:r>
                      <a:rPr lang="en-US" sz="2400" i="1" dirty="0">
                        <a:latin typeface="Cambria Math" panose="02040503050406030204" pitchFamily="18" charset="0"/>
                        <a:ea typeface="Cambria Math" panose="02040503050406030204" pitchFamily="18" charset="0"/>
                      </a:rPr>
                      <m:t>𝜓</m:t>
                    </m:r>
                  </m:oMath>
                </a14:m>
                <a:r>
                  <a:rPr lang="en-US" sz="2400" dirty="0"/>
                  <a:t>;(2) the </a:t>
                </a:r>
                <a:r>
                  <a:rPr lang="en-US" sz="2400" i="1" dirty="0"/>
                  <a:t>normal pressure angle</a:t>
                </a:r>
                <a:r>
                  <a:rPr lang="en-US" sz="2400" dirty="0"/>
                  <a:t>, </a:t>
                </a:r>
                <a14:m>
                  <m:oMath xmlns:m="http://schemas.openxmlformats.org/officeDocument/2006/math">
                    <m:sSub>
                      <m:sSubPr>
                        <m:ctrlPr>
                          <a:rPr lang="en-US" sz="2400" i="1" dirty="0">
                            <a:latin typeface="Cambria Math" panose="02040503050406030204" pitchFamily="18" charset="0"/>
                          </a:rPr>
                        </m:ctrlPr>
                      </m:sSubPr>
                      <m:e>
                        <m:r>
                          <a:rPr lang="en-US" sz="2400" i="1" dirty="0">
                            <a:latin typeface="Cambria Math" panose="02040503050406030204" pitchFamily="18" charset="0"/>
                            <a:ea typeface="Cambria Math" panose="02040503050406030204" pitchFamily="18" charset="0"/>
                          </a:rPr>
                          <m:t>𝜙</m:t>
                        </m:r>
                      </m:e>
                      <m:sub>
                        <m:r>
                          <a:rPr lang="en-US" sz="2400" i="1" dirty="0">
                            <a:latin typeface="Cambria Math" panose="02040503050406030204" pitchFamily="18" charset="0"/>
                          </a:rPr>
                          <m:t>𝑛</m:t>
                        </m:r>
                      </m:sub>
                    </m:sSub>
                  </m:oMath>
                </a14:m>
                <a:r>
                  <a:rPr lang="en-US" sz="2400" dirty="0"/>
                  <a:t>; and (3) the </a:t>
                </a:r>
                <a:r>
                  <a:rPr lang="en-US" sz="2400" i="1" dirty="0"/>
                  <a:t>transverse pressure angle</a:t>
                </a:r>
                <a:r>
                  <a:rPr lang="en-US" sz="2400" dirty="0"/>
                  <a:t>, </a:t>
                </a:r>
                <a14:m>
                  <m:oMath xmlns:m="http://schemas.openxmlformats.org/officeDocument/2006/math">
                    <m:sSub>
                      <m:sSubPr>
                        <m:ctrlPr>
                          <a:rPr lang="en-US" sz="2400" i="1" dirty="0">
                            <a:latin typeface="Cambria Math" panose="02040503050406030204" pitchFamily="18" charset="0"/>
                          </a:rPr>
                        </m:ctrlPr>
                      </m:sSubPr>
                      <m:e>
                        <m:r>
                          <a:rPr lang="en-US" sz="2400" i="1" dirty="0">
                            <a:latin typeface="Cambria Math" panose="02040503050406030204" pitchFamily="18" charset="0"/>
                            <a:ea typeface="Cambria Math" panose="02040503050406030204" pitchFamily="18" charset="0"/>
                          </a:rPr>
                          <m:t>𝜙</m:t>
                        </m:r>
                      </m:e>
                      <m:sub>
                        <m:r>
                          <a:rPr lang="en-US" sz="2400" i="1" dirty="0">
                            <a:latin typeface="Cambria Math" panose="02040503050406030204" pitchFamily="18" charset="0"/>
                            <a:ea typeface="Cambria Math" panose="02040503050406030204" pitchFamily="18" charset="0"/>
                          </a:rPr>
                          <m:t>𝑡</m:t>
                        </m:r>
                      </m:sub>
                    </m:sSub>
                  </m:oMath>
                </a14:m>
                <a:r>
                  <a:rPr lang="en-US" sz="2400" dirty="0"/>
                  <a:t>.</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1378226" y="990600"/>
                <a:ext cx="9607826" cy="5638800"/>
              </a:xfrm>
              <a:blipFill>
                <a:blip r:embed="rId3"/>
                <a:stretch>
                  <a:fillRect l="-952" t="-865" r="-1015"/>
                </a:stretch>
              </a:blipFill>
            </p:spPr>
            <p:txBody>
              <a:bodyPr/>
              <a:lstStyle/>
              <a:p>
                <a:r>
                  <a:rPr lang="en-PK">
                    <a:noFill/>
                  </a:rPr>
                  <a:t> </a:t>
                </a:r>
              </a:p>
            </p:txBody>
          </p:sp>
        </mc:Fallback>
      </mc:AlternateContent>
      <p:pic>
        <p:nvPicPr>
          <p:cNvPr id="4" name="Picture 3">
            <a:extLst>
              <a:ext uri="{FF2B5EF4-FFF2-40B4-BE49-F238E27FC236}">
                <a16:creationId xmlns:a16="http://schemas.microsoft.com/office/drawing/2014/main" id="{61234155-34B1-4E88-9841-65743722F3B9}"/>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895600" y="2362200"/>
            <a:ext cx="6755431" cy="4267200"/>
          </a:xfrm>
          <a:prstGeom prst="rect">
            <a:avLst/>
          </a:prstGeom>
        </p:spPr>
      </p:pic>
    </p:spTree>
    <p:extLst>
      <p:ext uri="{BB962C8B-B14F-4D97-AF65-F5344CB8AC3E}">
        <p14:creationId xmlns:p14="http://schemas.microsoft.com/office/powerpoint/2010/main" val="30047227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Pressure Angles for Helical Gears</a:t>
            </a:r>
          </a:p>
        </p:txBody>
      </p:sp>
      <p:sp>
        <p:nvSpPr>
          <p:cNvPr id="2" name="Content Placeholder 1"/>
          <p:cNvSpPr>
            <a:spLocks noGrp="1"/>
          </p:cNvSpPr>
          <p:nvPr>
            <p:ph idx="1"/>
          </p:nvPr>
        </p:nvSpPr>
        <p:spPr>
          <a:xfrm>
            <a:off x="1752600" y="990600"/>
            <a:ext cx="8610600" cy="5638800"/>
          </a:xfrm>
        </p:spPr>
        <p:txBody>
          <a:bodyPr>
            <a:normAutofit/>
          </a:bodyPr>
          <a:lstStyle/>
          <a:p>
            <a:r>
              <a:rPr lang="en-US" sz="2400" dirty="0"/>
              <a:t>Designers must specify the helix angle and one of the two pressure angles. The other pressure angle can be computed from the following relationship:</a:t>
            </a:r>
          </a:p>
          <a:p>
            <a:endParaRPr lang="en-US" sz="2400" dirty="0"/>
          </a:p>
          <a:p>
            <a:endParaRPr lang="en-US" sz="2400" dirty="0"/>
          </a:p>
          <a:p>
            <a:endParaRPr lang="en-US" dirty="0"/>
          </a:p>
        </p:txBody>
      </p:sp>
      <p:pic>
        <p:nvPicPr>
          <p:cNvPr id="5" name="Picture 4">
            <a:extLst>
              <a:ext uri="{FF2B5EF4-FFF2-40B4-BE49-F238E27FC236}">
                <a16:creationId xmlns:a16="http://schemas.microsoft.com/office/drawing/2014/main" id="{77E1AB20-1B70-4A80-911C-4061A8E53599}"/>
              </a:ext>
            </a:extLst>
          </p:cNvPr>
          <p:cNvPicPr>
            <a:picLocks noChangeAspect="1"/>
          </p:cNvPicPr>
          <p:nvPr/>
        </p:nvPicPr>
        <p:blipFill>
          <a:blip r:embed="rId3"/>
          <a:stretch>
            <a:fillRect/>
          </a:stretch>
        </p:blipFill>
        <p:spPr>
          <a:xfrm>
            <a:off x="4126706" y="3098639"/>
            <a:ext cx="3938588" cy="660722"/>
          </a:xfrm>
          <a:prstGeom prst="rect">
            <a:avLst/>
          </a:prstGeom>
        </p:spPr>
      </p:pic>
    </p:spTree>
    <p:extLst>
      <p:ext uri="{BB962C8B-B14F-4D97-AF65-F5344CB8AC3E}">
        <p14:creationId xmlns:p14="http://schemas.microsoft.com/office/powerpoint/2010/main" val="256284711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Pitches for Helical Gears</a:t>
            </a:r>
          </a:p>
        </p:txBody>
      </p:sp>
      <p:sp>
        <p:nvSpPr>
          <p:cNvPr id="2" name="Content Placeholder 1"/>
          <p:cNvSpPr>
            <a:spLocks noGrp="1"/>
          </p:cNvSpPr>
          <p:nvPr>
            <p:ph idx="1"/>
          </p:nvPr>
        </p:nvSpPr>
        <p:spPr>
          <a:xfrm>
            <a:off x="1752599" y="990600"/>
            <a:ext cx="9114183" cy="5638800"/>
          </a:xfrm>
        </p:spPr>
        <p:txBody>
          <a:bodyPr>
            <a:normAutofit/>
          </a:bodyPr>
          <a:lstStyle/>
          <a:p>
            <a:pPr algn="just"/>
            <a:r>
              <a:rPr lang="en-US" sz="2400" b="1" dirty="0"/>
              <a:t>Transverse circular pitch, </a:t>
            </a:r>
            <a:r>
              <a:rPr lang="en-US" sz="2400" b="1" i="1" dirty="0" err="1"/>
              <a:t>p</a:t>
            </a:r>
            <a:r>
              <a:rPr lang="en-US" sz="2400" b="1" i="1" baseline="-25000" dirty="0" err="1"/>
              <a:t>t</a:t>
            </a:r>
            <a:r>
              <a:rPr lang="en-US" sz="2400" b="1" i="1" dirty="0"/>
              <a:t> </a:t>
            </a:r>
            <a:r>
              <a:rPr lang="en-US" sz="2400" b="1" dirty="0"/>
              <a:t>. </a:t>
            </a:r>
            <a:r>
              <a:rPr lang="en-US" sz="2400" dirty="0"/>
              <a:t>The transverse circular pitch is the distance from a point on one tooth to the corresponding point on the next adjacent tooth, measured at the pitch line in the transverse plane.</a:t>
            </a:r>
          </a:p>
        </p:txBody>
      </p:sp>
      <p:pic>
        <p:nvPicPr>
          <p:cNvPr id="4" name="Picture 3">
            <a:extLst>
              <a:ext uri="{FF2B5EF4-FFF2-40B4-BE49-F238E27FC236}">
                <a16:creationId xmlns:a16="http://schemas.microsoft.com/office/drawing/2014/main" id="{611F3888-3FBD-489B-8E7A-EBBB7BFDF2A9}"/>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485901" y="2590800"/>
            <a:ext cx="6755431" cy="4267200"/>
          </a:xfrm>
          <a:prstGeom prst="rect">
            <a:avLst/>
          </a:prstGeom>
        </p:spPr>
      </p:pic>
      <p:pic>
        <p:nvPicPr>
          <p:cNvPr id="5" name="Picture 4">
            <a:extLst>
              <a:ext uri="{FF2B5EF4-FFF2-40B4-BE49-F238E27FC236}">
                <a16:creationId xmlns:a16="http://schemas.microsoft.com/office/drawing/2014/main" id="{D5103212-1C80-4577-9555-D0106E865ADC}"/>
              </a:ext>
            </a:extLst>
          </p:cNvPr>
          <p:cNvPicPr>
            <a:picLocks noChangeAspect="1"/>
          </p:cNvPicPr>
          <p:nvPr/>
        </p:nvPicPr>
        <p:blipFill>
          <a:blip r:embed="rId4"/>
          <a:stretch>
            <a:fillRect/>
          </a:stretch>
        </p:blipFill>
        <p:spPr>
          <a:xfrm>
            <a:off x="6019800" y="2895204"/>
            <a:ext cx="4419600" cy="1067592"/>
          </a:xfrm>
          <a:prstGeom prst="rect">
            <a:avLst/>
          </a:prstGeom>
        </p:spPr>
      </p:pic>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6107A76E-BDF8-432F-8A93-80B71CF8F9A8}"/>
                  </a:ext>
                </a:extLst>
              </p14:cNvPr>
              <p14:cNvContentPartPr/>
              <p14:nvPr/>
            </p14:nvContentPartPr>
            <p14:xfrm>
              <a:off x="2281080" y="1405800"/>
              <a:ext cx="360" cy="1800"/>
            </p14:xfrm>
          </p:contentPart>
        </mc:Choice>
        <mc:Fallback xmlns="">
          <p:pic>
            <p:nvPicPr>
              <p:cNvPr id="6" name="Ink 5">
                <a:extLst>
                  <a:ext uri="{FF2B5EF4-FFF2-40B4-BE49-F238E27FC236}">
                    <a16:creationId xmlns:a16="http://schemas.microsoft.com/office/drawing/2014/main" id="{6107A76E-BDF8-432F-8A93-80B71CF8F9A8}"/>
                  </a:ext>
                </a:extLst>
              </p:cNvPr>
              <p:cNvPicPr/>
              <p:nvPr/>
            </p:nvPicPr>
            <p:blipFill>
              <a:blip r:embed="rId6"/>
              <a:stretch>
                <a:fillRect/>
              </a:stretch>
            </p:blipFill>
            <p:spPr>
              <a:xfrm>
                <a:off x="2271720" y="1396440"/>
                <a:ext cx="19080" cy="20520"/>
              </a:xfrm>
              <a:prstGeom prst="rect">
                <a:avLst/>
              </a:prstGeom>
            </p:spPr>
          </p:pic>
        </mc:Fallback>
      </mc:AlternateContent>
    </p:spTree>
    <p:extLst>
      <p:ext uri="{BB962C8B-B14F-4D97-AF65-F5344CB8AC3E}">
        <p14:creationId xmlns:p14="http://schemas.microsoft.com/office/powerpoint/2010/main" val="102713297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Pitches for Helical Gears</a:t>
            </a:r>
          </a:p>
        </p:txBody>
      </p:sp>
      <p:sp>
        <p:nvSpPr>
          <p:cNvPr id="2" name="Content Placeholder 1"/>
          <p:cNvSpPr>
            <a:spLocks noGrp="1"/>
          </p:cNvSpPr>
          <p:nvPr>
            <p:ph idx="1"/>
          </p:nvPr>
        </p:nvSpPr>
        <p:spPr>
          <a:xfrm>
            <a:off x="1752600" y="990600"/>
            <a:ext cx="9365974" cy="5638800"/>
          </a:xfrm>
        </p:spPr>
        <p:txBody>
          <a:bodyPr>
            <a:normAutofit/>
          </a:bodyPr>
          <a:lstStyle/>
          <a:p>
            <a:pPr algn="just"/>
            <a:r>
              <a:rPr lang="en-US" sz="2400" b="1" dirty="0"/>
              <a:t>Normal Circular Pitch, </a:t>
            </a:r>
            <a:r>
              <a:rPr lang="en-US" sz="2400" b="1" i="1" dirty="0" err="1"/>
              <a:t>p</a:t>
            </a:r>
            <a:r>
              <a:rPr lang="en-US" sz="2400" b="1" i="1" baseline="-25000" dirty="0" err="1"/>
              <a:t>n</a:t>
            </a:r>
            <a:r>
              <a:rPr lang="en-US" sz="2400" b="1" dirty="0"/>
              <a:t>. </a:t>
            </a:r>
            <a:r>
              <a:rPr lang="en-US" sz="2400" i="1" dirty="0"/>
              <a:t>Normal circular pitch </a:t>
            </a:r>
            <a:r>
              <a:rPr lang="en-US" sz="2400" dirty="0"/>
              <a:t>is the distance between corresponding points on adjacent teeth measured on the pitch surface in the normal direction.</a:t>
            </a:r>
          </a:p>
        </p:txBody>
      </p:sp>
      <p:pic>
        <p:nvPicPr>
          <p:cNvPr id="5" name="Picture 4">
            <a:extLst>
              <a:ext uri="{FF2B5EF4-FFF2-40B4-BE49-F238E27FC236}">
                <a16:creationId xmlns:a16="http://schemas.microsoft.com/office/drawing/2014/main" id="{177422FE-BC69-44EB-AFDB-72D5F4E36D8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57338" y="2424113"/>
            <a:ext cx="6238875" cy="4467225"/>
          </a:xfrm>
          <a:prstGeom prst="rect">
            <a:avLst/>
          </a:prstGeom>
        </p:spPr>
      </p:pic>
      <p:pic>
        <p:nvPicPr>
          <p:cNvPr id="6" name="Picture 5">
            <a:extLst>
              <a:ext uri="{FF2B5EF4-FFF2-40B4-BE49-F238E27FC236}">
                <a16:creationId xmlns:a16="http://schemas.microsoft.com/office/drawing/2014/main" id="{FBED8C6D-79B6-4030-9495-5F9A2BCDCE36}"/>
              </a:ext>
            </a:extLst>
          </p:cNvPr>
          <p:cNvPicPr>
            <a:picLocks noChangeAspect="1"/>
          </p:cNvPicPr>
          <p:nvPr/>
        </p:nvPicPr>
        <p:blipFill>
          <a:blip r:embed="rId4"/>
          <a:stretch>
            <a:fillRect/>
          </a:stretch>
        </p:blipFill>
        <p:spPr>
          <a:xfrm>
            <a:off x="6240876" y="2667000"/>
            <a:ext cx="4122325" cy="1004888"/>
          </a:xfrm>
          <a:prstGeom prst="rect">
            <a:avLst/>
          </a:prstGeom>
        </p:spPr>
      </p:pic>
    </p:spTree>
    <p:extLst>
      <p:ext uri="{BB962C8B-B14F-4D97-AF65-F5344CB8AC3E}">
        <p14:creationId xmlns:p14="http://schemas.microsoft.com/office/powerpoint/2010/main" val="103039255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Pitches for Helical Gears</a:t>
            </a:r>
          </a:p>
        </p:txBody>
      </p:sp>
      <p:sp>
        <p:nvSpPr>
          <p:cNvPr id="2" name="Content Placeholder 1"/>
          <p:cNvSpPr>
            <a:spLocks noGrp="1"/>
          </p:cNvSpPr>
          <p:nvPr>
            <p:ph idx="1"/>
          </p:nvPr>
        </p:nvSpPr>
        <p:spPr>
          <a:xfrm>
            <a:off x="1752600" y="990600"/>
            <a:ext cx="9511748" cy="5638800"/>
          </a:xfrm>
        </p:spPr>
        <p:txBody>
          <a:bodyPr>
            <a:normAutofit/>
          </a:bodyPr>
          <a:lstStyle/>
          <a:p>
            <a:r>
              <a:rPr lang="en-US" sz="2400" b="1" dirty="0"/>
              <a:t>Axial Pitch, </a:t>
            </a:r>
            <a:r>
              <a:rPr lang="en-US" sz="2400" b="1" i="1" dirty="0"/>
              <a:t>p</a:t>
            </a:r>
            <a:r>
              <a:rPr lang="en-US" sz="2400" b="1" i="1" baseline="-25000" dirty="0"/>
              <a:t>x</a:t>
            </a:r>
            <a:r>
              <a:rPr lang="en-US" sz="2400" b="1" dirty="0"/>
              <a:t>. </a:t>
            </a:r>
            <a:r>
              <a:rPr lang="en-US" sz="2400" i="1" dirty="0"/>
              <a:t>Axial pitch </a:t>
            </a:r>
            <a:r>
              <a:rPr lang="en-US" sz="2400" dirty="0"/>
              <a:t>is the distance </a:t>
            </a:r>
            <a:r>
              <a:rPr lang="en-US" sz="2400" i="1" dirty="0"/>
              <a:t>AD </a:t>
            </a:r>
            <a:r>
              <a:rPr lang="en-US" sz="2400" dirty="0"/>
              <a:t>between corresponding points on adjacent teeth, measured on the pitch surface in the axial direction.</a:t>
            </a:r>
          </a:p>
        </p:txBody>
      </p:sp>
      <p:pic>
        <p:nvPicPr>
          <p:cNvPr id="5" name="Picture 4">
            <a:extLst>
              <a:ext uri="{FF2B5EF4-FFF2-40B4-BE49-F238E27FC236}">
                <a16:creationId xmlns:a16="http://schemas.microsoft.com/office/drawing/2014/main" id="{177422FE-BC69-44EB-AFDB-72D5F4E36D8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57338" y="2424113"/>
            <a:ext cx="6238875" cy="4467225"/>
          </a:xfrm>
          <a:prstGeom prst="rect">
            <a:avLst/>
          </a:prstGeom>
        </p:spPr>
      </p:pic>
      <p:pic>
        <p:nvPicPr>
          <p:cNvPr id="8" name="Picture 7">
            <a:extLst>
              <a:ext uri="{FF2B5EF4-FFF2-40B4-BE49-F238E27FC236}">
                <a16:creationId xmlns:a16="http://schemas.microsoft.com/office/drawing/2014/main" id="{2AEA1CED-48E3-4023-B2EA-420F096B31A3}"/>
              </a:ext>
            </a:extLst>
          </p:cNvPr>
          <p:cNvPicPr>
            <a:picLocks noChangeAspect="1"/>
          </p:cNvPicPr>
          <p:nvPr/>
        </p:nvPicPr>
        <p:blipFill>
          <a:blip r:embed="rId4"/>
          <a:stretch>
            <a:fillRect/>
          </a:stretch>
        </p:blipFill>
        <p:spPr>
          <a:xfrm>
            <a:off x="6286500" y="2424113"/>
            <a:ext cx="3924300" cy="1412285"/>
          </a:xfrm>
          <a:prstGeom prst="rect">
            <a:avLst/>
          </a:prstGeom>
        </p:spPr>
      </p:pic>
    </p:spTree>
    <p:extLst>
      <p:ext uri="{BB962C8B-B14F-4D97-AF65-F5344CB8AC3E}">
        <p14:creationId xmlns:p14="http://schemas.microsoft.com/office/powerpoint/2010/main" val="1470590015"/>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Helical Gears</a:t>
            </a:r>
          </a:p>
        </p:txBody>
      </p:sp>
      <p:sp>
        <p:nvSpPr>
          <p:cNvPr id="2" name="Content Placeholder 1"/>
          <p:cNvSpPr>
            <a:spLocks noGrp="1"/>
          </p:cNvSpPr>
          <p:nvPr>
            <p:ph idx="1"/>
          </p:nvPr>
        </p:nvSpPr>
        <p:spPr>
          <a:xfrm>
            <a:off x="1752600" y="838200"/>
            <a:ext cx="9339470" cy="5791200"/>
          </a:xfrm>
        </p:spPr>
        <p:txBody>
          <a:bodyPr>
            <a:normAutofit/>
          </a:bodyPr>
          <a:lstStyle/>
          <a:p>
            <a:pPr algn="just"/>
            <a:r>
              <a:rPr lang="en-US" sz="2400" dirty="0"/>
              <a:t>The teeth of </a:t>
            </a:r>
            <a:r>
              <a:rPr lang="en-US" sz="2400" i="1" dirty="0"/>
              <a:t>helical gears </a:t>
            </a:r>
            <a:r>
              <a:rPr lang="en-US" sz="2400" dirty="0"/>
              <a:t>are arranged so that they lie at an angle with respect to the axis of the shaft. </a:t>
            </a:r>
          </a:p>
          <a:p>
            <a:pPr algn="just"/>
            <a:r>
              <a:rPr lang="en-US" sz="2400" dirty="0"/>
              <a:t>The angle, called the </a:t>
            </a:r>
            <a:r>
              <a:rPr lang="en-US" sz="2400" i="1" dirty="0"/>
              <a:t>helix angle</a:t>
            </a:r>
            <a:r>
              <a:rPr lang="en-US" sz="2400" dirty="0"/>
              <a:t>, can be virtually any angle.</a:t>
            </a:r>
          </a:p>
          <a:p>
            <a:pPr algn="just"/>
            <a:r>
              <a:rPr lang="en-US" sz="2400" dirty="0"/>
              <a:t> Typical helix angles range from approximately 10° to 30°, but angles up to 45° are practical.</a:t>
            </a:r>
          </a:p>
          <a:p>
            <a:pPr algn="just"/>
            <a:r>
              <a:rPr lang="en-US" sz="2400" dirty="0"/>
              <a:t>The helical teeth operate more smoothly than  equivalent spur gear teeth, and stresses are lower.</a:t>
            </a:r>
          </a:p>
        </p:txBody>
      </p:sp>
    </p:spTree>
    <p:extLst>
      <p:ext uri="{BB962C8B-B14F-4D97-AF65-F5344CB8AC3E}">
        <p14:creationId xmlns:p14="http://schemas.microsoft.com/office/powerpoint/2010/main" val="205279608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xEl>
                                              <p:pRg st="3" end="3"/>
                                            </p:txEl>
                                          </p:spTgt>
                                        </p:tgtEl>
                                        <p:attrNameLst>
                                          <p:attrName>style.visibility</p:attrName>
                                        </p:attrNameLst>
                                      </p:cBhvr>
                                      <p:to>
                                        <p:strVal val="visible"/>
                                      </p:to>
                                    </p:set>
                                    <p:animEffect transition="in" filter="fade">
                                      <p:cBhvr>
                                        <p:cTn id="20"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09316A9-990D-4EC3-A671-70EE5C1493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9B0C6109-9159-49CA-AD7A-F9035539DB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686F14F5-308C-4EB6-87AB-05DE9501B1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BA032363-A188-47C5-9D59-9B788809D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4" name="Rectangle 25">
              <a:extLst>
                <a:ext uri="{FF2B5EF4-FFF2-40B4-BE49-F238E27FC236}">
                  <a16:creationId xmlns:a16="http://schemas.microsoft.com/office/drawing/2014/main" id="{2C4077DF-6BB9-4069-AD28-6B1664EBB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5" name="Isosceles Triangle 14">
              <a:extLst>
                <a:ext uri="{FF2B5EF4-FFF2-40B4-BE49-F238E27FC236}">
                  <a16:creationId xmlns:a16="http://schemas.microsoft.com/office/drawing/2014/main" id="{1D2B8B50-3419-41ED-9A9F-3CF9EEBBD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6" name="Rectangle 27">
              <a:extLst>
                <a:ext uri="{FF2B5EF4-FFF2-40B4-BE49-F238E27FC236}">
                  <a16:creationId xmlns:a16="http://schemas.microsoft.com/office/drawing/2014/main" id="{5C640498-2E73-4FA2-BEB6-C3596A458C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7" name="Rectangle 28">
              <a:extLst>
                <a:ext uri="{FF2B5EF4-FFF2-40B4-BE49-F238E27FC236}">
                  <a16:creationId xmlns:a16="http://schemas.microsoft.com/office/drawing/2014/main" id="{3240EEFC-4112-4C39-A816-C815774F6D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8" name="Rectangle 29">
              <a:extLst>
                <a:ext uri="{FF2B5EF4-FFF2-40B4-BE49-F238E27FC236}">
                  <a16:creationId xmlns:a16="http://schemas.microsoft.com/office/drawing/2014/main" id="{ADF362B0-03EA-4800-9FAA-9F128587E4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19" name="Isosceles Triangle 18">
              <a:extLst>
                <a:ext uri="{FF2B5EF4-FFF2-40B4-BE49-F238E27FC236}">
                  <a16:creationId xmlns:a16="http://schemas.microsoft.com/office/drawing/2014/main" id="{0BA84559-2F4C-4795-9246-4C563F942D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20" name="Isosceles Triangle 19">
              <a:extLst>
                <a:ext uri="{FF2B5EF4-FFF2-40B4-BE49-F238E27FC236}">
                  <a16:creationId xmlns:a16="http://schemas.microsoft.com/office/drawing/2014/main" id="{FA77A1AA-CA47-4A91-A0A1-0A8CE31A9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grpSp>
      <p:sp>
        <p:nvSpPr>
          <p:cNvPr id="22" name="Rectangle 21">
            <a:extLst>
              <a:ext uri="{FF2B5EF4-FFF2-40B4-BE49-F238E27FC236}">
                <a16:creationId xmlns:a16="http://schemas.microsoft.com/office/drawing/2014/main" id="{03E8462A-FEBA-4848-81CC-3F8DA3E47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2109F83F-40FE-4DB3-84CC-09FB3340D0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5" name="Straight Connector 24">
              <a:extLst>
                <a:ext uri="{FF2B5EF4-FFF2-40B4-BE49-F238E27FC236}">
                  <a16:creationId xmlns:a16="http://schemas.microsoft.com/office/drawing/2014/main" id="{1DE492D7-C3C3-48FF-80C8-37021EA0262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6" name="Rectangle 23">
              <a:extLst>
                <a:ext uri="{FF2B5EF4-FFF2-40B4-BE49-F238E27FC236}">
                  <a16:creationId xmlns:a16="http://schemas.microsoft.com/office/drawing/2014/main" id="{0B30FF97-2E9A-490A-AED2-90BA2E0EC1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27" name="Rectangle 25">
              <a:extLst>
                <a:ext uri="{FF2B5EF4-FFF2-40B4-BE49-F238E27FC236}">
                  <a16:creationId xmlns:a16="http://schemas.microsoft.com/office/drawing/2014/main" id="{B6D53C7D-A312-47B6-A66A-230A19CFAC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28" name="Isosceles Triangle 27">
              <a:extLst>
                <a:ext uri="{FF2B5EF4-FFF2-40B4-BE49-F238E27FC236}">
                  <a16:creationId xmlns:a16="http://schemas.microsoft.com/office/drawing/2014/main" id="{9329D58C-0D2E-4A2B-AD6A-9CEE506784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29" name="Rectangle 27">
              <a:extLst>
                <a:ext uri="{FF2B5EF4-FFF2-40B4-BE49-F238E27FC236}">
                  <a16:creationId xmlns:a16="http://schemas.microsoft.com/office/drawing/2014/main" id="{9D446EDE-C690-4461-8BF2-7634808FC8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30" name="Rectangle 28">
              <a:extLst>
                <a:ext uri="{FF2B5EF4-FFF2-40B4-BE49-F238E27FC236}">
                  <a16:creationId xmlns:a16="http://schemas.microsoft.com/office/drawing/2014/main" id="{323F3D34-6531-4AD7-A8C6-195A090281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31" name="Rectangle 29">
              <a:extLst>
                <a:ext uri="{FF2B5EF4-FFF2-40B4-BE49-F238E27FC236}">
                  <a16:creationId xmlns:a16="http://schemas.microsoft.com/office/drawing/2014/main" id="{B9B0AE3F-2350-435F-A9B0-C310BF8763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32" name="Isosceles Triangle 31">
              <a:extLst>
                <a:ext uri="{FF2B5EF4-FFF2-40B4-BE49-F238E27FC236}">
                  <a16:creationId xmlns:a16="http://schemas.microsoft.com/office/drawing/2014/main" id="{4EFA655C-9E50-4C14-A89E-AD7B648E4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sp>
          <p:nvSpPr>
            <p:cNvPr id="33" name="Isosceles Triangle 32">
              <a:extLst>
                <a:ext uri="{FF2B5EF4-FFF2-40B4-BE49-F238E27FC236}">
                  <a16:creationId xmlns:a16="http://schemas.microsoft.com/office/drawing/2014/main" id="{3E843863-7D25-4C01-9A17-E817CB6D99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PK"/>
            </a:p>
          </p:txBody>
        </p:sp>
      </p:grpSp>
      <p:sp>
        <p:nvSpPr>
          <p:cNvPr id="35" name="Rectangle 34">
            <a:extLst>
              <a:ext uri="{FF2B5EF4-FFF2-40B4-BE49-F238E27FC236}">
                <a16:creationId xmlns:a16="http://schemas.microsoft.com/office/drawing/2014/main" id="{7941F9B1-B01B-4A84-89D9-B169AEB4E4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38A6866C-1B51-BD68-A72B-66C167B58B62}"/>
              </a:ext>
            </a:extLst>
          </p:cNvPr>
          <p:cNvPicPr>
            <a:picLocks noGrp="1" noChangeAspect="1"/>
          </p:cNvPicPr>
          <p:nvPr>
            <p:ph idx="1"/>
          </p:nvPr>
        </p:nvPicPr>
        <p:blipFill>
          <a:blip r:embed="rId2"/>
          <a:stretch>
            <a:fillRect/>
          </a:stretch>
        </p:blipFill>
        <p:spPr>
          <a:xfrm>
            <a:off x="3121688" y="1131994"/>
            <a:ext cx="5950500" cy="4590386"/>
          </a:xfrm>
          <a:prstGeom prst="rect">
            <a:avLst/>
          </a:prstGeom>
        </p:spPr>
      </p:pic>
    </p:spTree>
    <p:extLst>
      <p:ext uri="{BB962C8B-B14F-4D97-AF65-F5344CB8AC3E}">
        <p14:creationId xmlns:p14="http://schemas.microsoft.com/office/powerpoint/2010/main" val="754596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Face Contact Ratio</a:t>
            </a:r>
          </a:p>
        </p:txBody>
      </p:sp>
      <p:sp>
        <p:nvSpPr>
          <p:cNvPr id="2" name="Content Placeholder 1"/>
          <p:cNvSpPr>
            <a:spLocks noGrp="1"/>
          </p:cNvSpPr>
          <p:nvPr>
            <p:ph idx="1"/>
          </p:nvPr>
        </p:nvSpPr>
        <p:spPr>
          <a:xfrm>
            <a:off x="1752600" y="990600"/>
            <a:ext cx="8610600" cy="5638800"/>
          </a:xfrm>
        </p:spPr>
        <p:txBody>
          <a:bodyPr>
            <a:normAutofit/>
          </a:bodyPr>
          <a:lstStyle/>
          <a:p>
            <a:pPr algn="just"/>
            <a:r>
              <a:rPr lang="en-US" sz="2400" dirty="0"/>
              <a:t>It is necessary to have at least two axial pitches in the face width to have the benefit of full helical action and its smooth transfer of the load from tooth to tooth.</a:t>
            </a:r>
          </a:p>
          <a:p>
            <a:pPr algn="just"/>
            <a:endParaRPr lang="en-US" sz="2400" dirty="0"/>
          </a:p>
          <a:p>
            <a:r>
              <a:rPr lang="en-US" sz="2400" dirty="0"/>
              <a:t>The face contact ratio is also called the </a:t>
            </a:r>
            <a:r>
              <a:rPr lang="en-US" sz="2400" i="1" dirty="0"/>
              <a:t>helical overlap</a:t>
            </a:r>
            <a:r>
              <a:rPr lang="en-US" sz="2400" dirty="0"/>
              <a:t>. Then we can check a given design to ensure that</a:t>
            </a:r>
          </a:p>
          <a:p>
            <a:endParaRPr lang="en-US" sz="1800" dirty="0"/>
          </a:p>
        </p:txBody>
      </p:sp>
      <p:pic>
        <p:nvPicPr>
          <p:cNvPr id="4" name="Picture 3">
            <a:extLst>
              <a:ext uri="{FF2B5EF4-FFF2-40B4-BE49-F238E27FC236}">
                <a16:creationId xmlns:a16="http://schemas.microsoft.com/office/drawing/2014/main" id="{35548EF6-E850-4119-8DFB-349F9C666E64}"/>
              </a:ext>
            </a:extLst>
          </p:cNvPr>
          <p:cNvPicPr>
            <a:picLocks noChangeAspect="1"/>
          </p:cNvPicPr>
          <p:nvPr/>
        </p:nvPicPr>
        <p:blipFill>
          <a:blip r:embed="rId3"/>
          <a:stretch>
            <a:fillRect/>
          </a:stretch>
        </p:blipFill>
        <p:spPr>
          <a:xfrm>
            <a:off x="3657601" y="3810000"/>
            <a:ext cx="5085567" cy="709614"/>
          </a:xfrm>
          <a:prstGeom prst="rect">
            <a:avLst/>
          </a:prstGeom>
        </p:spPr>
      </p:pic>
      <p:pic>
        <p:nvPicPr>
          <p:cNvPr id="6" name="Picture 5">
            <a:extLst>
              <a:ext uri="{FF2B5EF4-FFF2-40B4-BE49-F238E27FC236}">
                <a16:creationId xmlns:a16="http://schemas.microsoft.com/office/drawing/2014/main" id="{627EB98C-F4E3-48EE-AFCF-C64D282BB90D}"/>
              </a:ext>
            </a:extLst>
          </p:cNvPr>
          <p:cNvPicPr>
            <a:picLocks noChangeAspect="1"/>
          </p:cNvPicPr>
          <p:nvPr/>
        </p:nvPicPr>
        <p:blipFill>
          <a:blip r:embed="rId4"/>
          <a:stretch>
            <a:fillRect/>
          </a:stretch>
        </p:blipFill>
        <p:spPr>
          <a:xfrm>
            <a:off x="4724400" y="5172073"/>
            <a:ext cx="2423072" cy="709614"/>
          </a:xfrm>
          <a:prstGeom prst="rect">
            <a:avLst/>
          </a:prstGeom>
        </p:spPr>
      </p:pic>
    </p:spTree>
    <p:extLst>
      <p:ext uri="{BB962C8B-B14F-4D97-AF65-F5344CB8AC3E}">
        <p14:creationId xmlns:p14="http://schemas.microsoft.com/office/powerpoint/2010/main" val="149336200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Pitches for Helical Gears</a:t>
            </a:r>
          </a:p>
        </p:txBody>
      </p:sp>
      <p:sp>
        <p:nvSpPr>
          <p:cNvPr id="2" name="Content Placeholder 1"/>
          <p:cNvSpPr>
            <a:spLocks noGrp="1"/>
          </p:cNvSpPr>
          <p:nvPr>
            <p:ph idx="1"/>
          </p:nvPr>
        </p:nvSpPr>
        <p:spPr>
          <a:xfrm>
            <a:off x="1752600" y="990600"/>
            <a:ext cx="8610600" cy="5638800"/>
          </a:xfrm>
        </p:spPr>
        <p:txBody>
          <a:bodyPr>
            <a:normAutofit/>
          </a:bodyPr>
          <a:lstStyle/>
          <a:p>
            <a:r>
              <a:rPr lang="en-US" sz="2400" b="1" dirty="0"/>
              <a:t>Diametral Pitch, </a:t>
            </a:r>
            <a:r>
              <a:rPr lang="en-US" sz="2400" b="1" i="1" dirty="0"/>
              <a:t>P</a:t>
            </a:r>
            <a:r>
              <a:rPr lang="en-US" sz="2400" b="1" i="1" baseline="-25000" dirty="0"/>
              <a:t>d</a:t>
            </a:r>
            <a:r>
              <a:rPr lang="en-US" sz="2400" b="1" dirty="0"/>
              <a:t>. </a:t>
            </a:r>
            <a:r>
              <a:rPr lang="en-US" sz="2400" i="1" dirty="0"/>
              <a:t>Diametral pitch </a:t>
            </a:r>
            <a:r>
              <a:rPr lang="en-US" sz="2400" dirty="0"/>
              <a:t>is the ratio of the number of teeth in the gear to the pitch diameter.</a:t>
            </a:r>
          </a:p>
        </p:txBody>
      </p:sp>
      <p:pic>
        <p:nvPicPr>
          <p:cNvPr id="5" name="Picture 4">
            <a:extLst>
              <a:ext uri="{FF2B5EF4-FFF2-40B4-BE49-F238E27FC236}">
                <a16:creationId xmlns:a16="http://schemas.microsoft.com/office/drawing/2014/main" id="{177422FE-BC69-44EB-AFDB-72D5F4E36D8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57338" y="2424113"/>
            <a:ext cx="6238875" cy="4467225"/>
          </a:xfrm>
          <a:prstGeom prst="rect">
            <a:avLst/>
          </a:prstGeom>
        </p:spPr>
      </p:pic>
      <p:pic>
        <p:nvPicPr>
          <p:cNvPr id="4" name="Picture 3">
            <a:extLst>
              <a:ext uri="{FF2B5EF4-FFF2-40B4-BE49-F238E27FC236}">
                <a16:creationId xmlns:a16="http://schemas.microsoft.com/office/drawing/2014/main" id="{B9159D04-B80C-4189-BCB8-AE98F98E683C}"/>
              </a:ext>
            </a:extLst>
          </p:cNvPr>
          <p:cNvPicPr>
            <a:picLocks noChangeAspect="1"/>
          </p:cNvPicPr>
          <p:nvPr/>
        </p:nvPicPr>
        <p:blipFill>
          <a:blip r:embed="rId4"/>
          <a:stretch>
            <a:fillRect/>
          </a:stretch>
        </p:blipFill>
        <p:spPr>
          <a:xfrm>
            <a:off x="6200775" y="2286000"/>
            <a:ext cx="3998205" cy="990600"/>
          </a:xfrm>
          <a:prstGeom prst="rect">
            <a:avLst/>
          </a:prstGeom>
        </p:spPr>
      </p:pic>
    </p:spTree>
    <p:extLst>
      <p:ext uri="{BB962C8B-B14F-4D97-AF65-F5344CB8AC3E}">
        <p14:creationId xmlns:p14="http://schemas.microsoft.com/office/powerpoint/2010/main" val="381884385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Pitches for Helical Gears</a:t>
            </a:r>
          </a:p>
        </p:txBody>
      </p:sp>
      <p:sp>
        <p:nvSpPr>
          <p:cNvPr id="2" name="Content Placeholder 1"/>
          <p:cNvSpPr>
            <a:spLocks noGrp="1"/>
          </p:cNvSpPr>
          <p:nvPr>
            <p:ph idx="1"/>
          </p:nvPr>
        </p:nvSpPr>
        <p:spPr>
          <a:xfrm>
            <a:off x="1752600" y="990600"/>
            <a:ext cx="8610600" cy="5638800"/>
          </a:xfrm>
        </p:spPr>
        <p:txBody>
          <a:bodyPr>
            <a:normAutofit/>
          </a:bodyPr>
          <a:lstStyle/>
          <a:p>
            <a:r>
              <a:rPr lang="en-US" sz="2400" b="1" dirty="0"/>
              <a:t>Normal Diametral Pitch, </a:t>
            </a:r>
            <a:r>
              <a:rPr lang="en-US" sz="2400" b="1" i="1" dirty="0" err="1"/>
              <a:t>P</a:t>
            </a:r>
            <a:r>
              <a:rPr lang="en-US" sz="2400" b="1" i="1" baseline="-25000" dirty="0" err="1"/>
              <a:t>nd</a:t>
            </a:r>
            <a:r>
              <a:rPr lang="en-US" sz="2400" b="1" dirty="0"/>
              <a:t>. </a:t>
            </a:r>
            <a:r>
              <a:rPr lang="en-US" sz="2400" dirty="0"/>
              <a:t>Normal diametral pitch is the equivalent diametral pitch in the plane normal to the teeth:</a:t>
            </a:r>
          </a:p>
        </p:txBody>
      </p:sp>
      <p:pic>
        <p:nvPicPr>
          <p:cNvPr id="5" name="Picture 4">
            <a:extLst>
              <a:ext uri="{FF2B5EF4-FFF2-40B4-BE49-F238E27FC236}">
                <a16:creationId xmlns:a16="http://schemas.microsoft.com/office/drawing/2014/main" id="{177422FE-BC69-44EB-AFDB-72D5F4E36D8C}"/>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1557338" y="2424113"/>
            <a:ext cx="6238875" cy="4467225"/>
          </a:xfrm>
          <a:prstGeom prst="rect">
            <a:avLst/>
          </a:prstGeom>
        </p:spPr>
      </p:pic>
      <p:pic>
        <p:nvPicPr>
          <p:cNvPr id="7" name="Picture 6">
            <a:extLst>
              <a:ext uri="{FF2B5EF4-FFF2-40B4-BE49-F238E27FC236}">
                <a16:creationId xmlns:a16="http://schemas.microsoft.com/office/drawing/2014/main" id="{0CC106E2-2AB6-407C-8BA6-E10107CBB384}"/>
              </a:ext>
            </a:extLst>
          </p:cNvPr>
          <p:cNvPicPr>
            <a:picLocks noChangeAspect="1"/>
          </p:cNvPicPr>
          <p:nvPr/>
        </p:nvPicPr>
        <p:blipFill>
          <a:blip r:embed="rId4"/>
          <a:stretch>
            <a:fillRect/>
          </a:stretch>
        </p:blipFill>
        <p:spPr>
          <a:xfrm>
            <a:off x="5876925" y="2533650"/>
            <a:ext cx="4610100" cy="990600"/>
          </a:xfrm>
          <a:prstGeom prst="rect">
            <a:avLst/>
          </a:prstGeom>
        </p:spPr>
      </p:pic>
    </p:spTree>
    <p:extLst>
      <p:ext uri="{BB962C8B-B14F-4D97-AF65-F5344CB8AC3E}">
        <p14:creationId xmlns:p14="http://schemas.microsoft.com/office/powerpoint/2010/main" val="172184708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Helical Gears</a:t>
            </a:r>
          </a:p>
        </p:txBody>
      </p:sp>
      <p:sp>
        <p:nvSpPr>
          <p:cNvPr id="2" name="Content Placeholder 1"/>
          <p:cNvSpPr>
            <a:spLocks noGrp="1"/>
          </p:cNvSpPr>
          <p:nvPr>
            <p:ph idx="1"/>
          </p:nvPr>
        </p:nvSpPr>
        <p:spPr>
          <a:xfrm>
            <a:off x="1752600" y="990600"/>
            <a:ext cx="8610600" cy="5638800"/>
          </a:xfrm>
        </p:spPr>
        <p:txBody>
          <a:bodyPr>
            <a:normAutofit/>
          </a:bodyPr>
          <a:lstStyle/>
          <a:p>
            <a:pPr algn="just"/>
            <a:r>
              <a:rPr lang="en-US" sz="2400" b="1" dirty="0"/>
              <a:t>Metric Module, </a:t>
            </a:r>
            <a:r>
              <a:rPr lang="en-US" sz="2400" b="1" i="1" dirty="0"/>
              <a:t>m</a:t>
            </a:r>
            <a:r>
              <a:rPr lang="en-US" sz="2400" b="1" dirty="0"/>
              <a:t>. </a:t>
            </a:r>
            <a:r>
              <a:rPr lang="en-US" sz="2400" dirty="0"/>
              <a:t>As stated for spur gears, the metric module is essentially the inverse of the diametral pitch with the value reported in mm.</a:t>
            </a:r>
          </a:p>
          <a:p>
            <a:endParaRPr lang="en-US" dirty="0"/>
          </a:p>
        </p:txBody>
      </p:sp>
      <p:pic>
        <p:nvPicPr>
          <p:cNvPr id="4" name="Picture 3">
            <a:extLst>
              <a:ext uri="{FF2B5EF4-FFF2-40B4-BE49-F238E27FC236}">
                <a16:creationId xmlns:a16="http://schemas.microsoft.com/office/drawing/2014/main" id="{2EC6DA2C-51D5-4D48-9F64-2C911E1A29C0}"/>
              </a:ext>
            </a:extLst>
          </p:cNvPr>
          <p:cNvPicPr>
            <a:picLocks noChangeAspect="1"/>
          </p:cNvPicPr>
          <p:nvPr/>
        </p:nvPicPr>
        <p:blipFill>
          <a:blip r:embed="rId3"/>
          <a:stretch>
            <a:fillRect/>
          </a:stretch>
        </p:blipFill>
        <p:spPr>
          <a:xfrm>
            <a:off x="2971801" y="2676524"/>
            <a:ext cx="5361033" cy="1166813"/>
          </a:xfrm>
          <a:prstGeom prst="rect">
            <a:avLst/>
          </a:prstGeom>
        </p:spPr>
      </p:pic>
    </p:spTree>
    <p:extLst>
      <p:ext uri="{BB962C8B-B14F-4D97-AF65-F5344CB8AC3E}">
        <p14:creationId xmlns:p14="http://schemas.microsoft.com/office/powerpoint/2010/main" val="253656679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Example Problem</a:t>
            </a:r>
          </a:p>
        </p:txBody>
      </p:sp>
      <mc:AlternateContent xmlns:mc="http://schemas.openxmlformats.org/markup-compatibility/2006" xmlns:a14="http://schemas.microsoft.com/office/drawing/2010/main">
        <mc:Choice Requires="a14">
          <p:sp>
            <p:nvSpPr>
              <p:cNvPr id="2" name="Content Placeholder 1"/>
              <p:cNvSpPr>
                <a:spLocks noGrp="1"/>
              </p:cNvSpPr>
              <p:nvPr>
                <p:ph idx="1"/>
              </p:nvPr>
            </p:nvSpPr>
            <p:spPr>
              <a:xfrm>
                <a:off x="1752599" y="990600"/>
                <a:ext cx="9485243" cy="5638800"/>
              </a:xfrm>
            </p:spPr>
            <p:txBody>
              <a:bodyPr>
                <a:normAutofit/>
              </a:bodyPr>
              <a:lstStyle/>
              <a:p>
                <a:pPr algn="just"/>
                <a:r>
                  <a:rPr lang="en-US" sz="2400" dirty="0"/>
                  <a:t>A helical gear has a transverse diametral pitch of 12, a transverse pressure angle of </a:t>
                </a:r>
                <a14:m>
                  <m:oMath xmlns:m="http://schemas.openxmlformats.org/officeDocument/2006/math">
                    <m:sSubSup>
                      <m:sSubSupPr>
                        <m:ctrlPr>
                          <a:rPr lang="en-US" sz="2400" i="1" dirty="0" smtClean="0">
                            <a:latin typeface="Cambria Math" panose="02040503050406030204" pitchFamily="18" charset="0"/>
                          </a:rPr>
                        </m:ctrlPr>
                      </m:sSubSupPr>
                      <m:e>
                        <m:r>
                          <a:rPr lang="en-US" sz="2400" b="0" i="1" dirty="0" smtClean="0">
                            <a:latin typeface="Cambria Math" panose="02040503050406030204" pitchFamily="18" charset="0"/>
                          </a:rPr>
                          <m:t>14</m:t>
                        </m:r>
                      </m:e>
                      <m:sub>
                        <m:r>
                          <a:rPr lang="en-US" sz="2400" b="0" i="1" dirty="0" smtClean="0">
                            <a:latin typeface="Cambria Math" panose="02040503050406030204" pitchFamily="18" charset="0"/>
                          </a:rPr>
                          <m:t>2</m:t>
                        </m:r>
                      </m:sub>
                      <m:sup>
                        <m:r>
                          <a:rPr lang="en-US" sz="2400" b="0" i="1" dirty="0" smtClean="0">
                            <a:latin typeface="Cambria Math" panose="02040503050406030204" pitchFamily="18" charset="0"/>
                          </a:rPr>
                          <m:t>1</m:t>
                        </m:r>
                      </m:sup>
                    </m:sSubSup>
                  </m:oMath>
                </a14:m>
                <a:r>
                  <a:rPr lang="en-US" sz="2400" baseline="30000" dirty="0"/>
                  <a:t>o</a:t>
                </a:r>
                <a:r>
                  <a:rPr lang="en-US" sz="2400" dirty="0"/>
                  <a:t> , 28 teeth, a face width of 1.25 in, and a helix angle of 30°.</a:t>
                </a:r>
              </a:p>
              <a:p>
                <a:pPr algn="just"/>
                <a:r>
                  <a:rPr lang="en-US" sz="2400" dirty="0"/>
                  <a:t>Compute the transverse circular pitch, normal circular pitch, normal diametral pitch, axial pitch, pitch diameter, and the normal pressure angle. </a:t>
                </a:r>
              </a:p>
              <a:p>
                <a:pPr algn="just"/>
                <a:r>
                  <a:rPr lang="en-US" sz="2400" dirty="0"/>
                  <a:t>Compute the number of axial pitches in the face width.</a:t>
                </a:r>
              </a:p>
            </p:txBody>
          </p:sp>
        </mc:Choice>
        <mc:Fallback xmlns="">
          <p:sp>
            <p:nvSpPr>
              <p:cNvPr id="2" name="Content Placeholder 1"/>
              <p:cNvSpPr>
                <a:spLocks noGrp="1" noRot="1" noChangeAspect="1" noMove="1" noResize="1" noEditPoints="1" noAdjustHandles="1" noChangeArrowheads="1" noChangeShapeType="1" noTextEdit="1"/>
              </p:cNvSpPr>
              <p:nvPr>
                <p:ph idx="1"/>
              </p:nvPr>
            </p:nvSpPr>
            <p:spPr>
              <a:xfrm>
                <a:off x="1752599" y="990600"/>
                <a:ext cx="9485243" cy="5638800"/>
              </a:xfrm>
              <a:blipFill>
                <a:blip r:embed="rId3"/>
                <a:stretch>
                  <a:fillRect l="-450" t="-865" r="-1028"/>
                </a:stretch>
              </a:blipFill>
            </p:spPr>
            <p:txBody>
              <a:bodyPr/>
              <a:lstStyle/>
              <a:p>
                <a:r>
                  <a:rPr lang="en-PK">
                    <a:noFill/>
                  </a:rPr>
                  <a:t> </a:t>
                </a:r>
              </a:p>
            </p:txBody>
          </p:sp>
        </mc:Fallback>
      </mc:AlternateContent>
    </p:spTree>
    <p:extLst>
      <p:ext uri="{BB962C8B-B14F-4D97-AF65-F5344CB8AC3E}">
        <p14:creationId xmlns:p14="http://schemas.microsoft.com/office/powerpoint/2010/main" val="126145978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animEffect transition="in" filter="fade">
                                      <p:cBhvr>
                                        <p:cTn id="15"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FE756E-5AA4-49B9-B7F8-5345DD6DAC1A}"/>
              </a:ext>
            </a:extLst>
          </p:cNvPr>
          <p:cNvPicPr>
            <a:picLocks noChangeAspect="1"/>
          </p:cNvPicPr>
          <p:nvPr/>
        </p:nvPicPr>
        <p:blipFill>
          <a:blip r:embed="rId2"/>
          <a:stretch>
            <a:fillRect/>
          </a:stretch>
        </p:blipFill>
        <p:spPr>
          <a:xfrm>
            <a:off x="1828800" y="122823"/>
            <a:ext cx="8382000" cy="6755271"/>
          </a:xfrm>
          <a:prstGeom prst="rect">
            <a:avLst/>
          </a:prstGeom>
        </p:spPr>
      </p:pic>
    </p:spTree>
    <p:extLst>
      <p:ext uri="{BB962C8B-B14F-4D97-AF65-F5344CB8AC3E}">
        <p14:creationId xmlns:p14="http://schemas.microsoft.com/office/powerpoint/2010/main" val="367583517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CC3730-9F23-48B9-81EE-23C3C2AC4844}"/>
              </a:ext>
            </a:extLst>
          </p:cNvPr>
          <p:cNvPicPr>
            <a:picLocks noChangeAspect="1"/>
          </p:cNvPicPr>
          <p:nvPr/>
        </p:nvPicPr>
        <p:blipFill>
          <a:blip r:embed="rId2"/>
          <a:stretch>
            <a:fillRect/>
          </a:stretch>
        </p:blipFill>
        <p:spPr>
          <a:xfrm>
            <a:off x="1668010" y="228600"/>
            <a:ext cx="8855981" cy="3733800"/>
          </a:xfrm>
          <a:prstGeom prst="rect">
            <a:avLst/>
          </a:prstGeom>
        </p:spPr>
      </p:pic>
    </p:spTree>
    <p:extLst>
      <p:ext uri="{BB962C8B-B14F-4D97-AF65-F5344CB8AC3E}">
        <p14:creationId xmlns:p14="http://schemas.microsoft.com/office/powerpoint/2010/main" val="41195723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685800"/>
          </a:xfrm>
        </p:spPr>
        <p:txBody>
          <a:bodyPr>
            <a:noAutofit/>
          </a:bodyPr>
          <a:lstStyle/>
          <a:p>
            <a:r>
              <a:rPr lang="en-US" sz="4000" dirty="0"/>
              <a:t>BEVEL GEARS AND WORM GEARS</a:t>
            </a:r>
          </a:p>
        </p:txBody>
      </p:sp>
      <p:sp>
        <p:nvSpPr>
          <p:cNvPr id="2" name="Content Placeholder 1"/>
          <p:cNvSpPr>
            <a:spLocks noGrp="1"/>
          </p:cNvSpPr>
          <p:nvPr>
            <p:ph idx="1"/>
          </p:nvPr>
        </p:nvSpPr>
        <p:spPr>
          <a:xfrm>
            <a:off x="1524000" y="666750"/>
            <a:ext cx="9144000" cy="1219200"/>
          </a:xfrm>
          <a:solidFill>
            <a:schemeClr val="bg1"/>
          </a:solidFill>
        </p:spPr>
        <p:txBody>
          <a:bodyPr>
            <a:normAutofit/>
          </a:bodyPr>
          <a:lstStyle/>
          <a:p>
            <a:r>
              <a:rPr lang="en-US" dirty="0"/>
              <a:t>Chapter 8- Bevel and Worm Gear Geometry  (Self study)</a:t>
            </a:r>
          </a:p>
        </p:txBody>
      </p:sp>
      <p:pic>
        <p:nvPicPr>
          <p:cNvPr id="4" name="Worm Gearbox, Worm Reduction Gear Box, Worm Speed Reducer and Gear Motor Manufacturer">
            <a:hlinkClick r:id="" action="ppaction://media"/>
            <a:extLst>
              <a:ext uri="{FF2B5EF4-FFF2-40B4-BE49-F238E27FC236}">
                <a16:creationId xmlns:a16="http://schemas.microsoft.com/office/drawing/2014/main" id="{FC25A3E4-C245-422F-B4D7-45AEDF16265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24000" y="1741004"/>
            <a:ext cx="9144000" cy="5143500"/>
          </a:xfrm>
          <a:prstGeom prst="rect">
            <a:avLst/>
          </a:prstGeom>
        </p:spPr>
      </p:pic>
    </p:spTree>
    <p:extLst>
      <p:ext uri="{BB962C8B-B14F-4D97-AF65-F5344CB8AC3E}">
        <p14:creationId xmlns:p14="http://schemas.microsoft.com/office/powerpoint/2010/main" val="307373938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999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12" fill="hold" display="0">
                  <p:stCondLst>
                    <p:cond delay="indefinite"/>
                  </p:stCondLst>
                </p:cTn>
                <p:tgtEl>
                  <p:spTgt spid="4"/>
                </p:tgtEl>
              </p:cMediaNode>
            </p:video>
            <p:seq concurrent="1" nextAc="seek">
              <p:cTn id="13" restart="whenNotActive" fill="hold" evtFilter="cancelBubble" nodeType="interactiveSeq">
                <p:stCondLst>
                  <p:cond evt="onClick" delay="0">
                    <p:tgtEl>
                      <p:spTgt spid="4"/>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4"/>
                                        </p:tgtEl>
                                      </p:cBhvr>
                                    </p:cmd>
                                  </p:childTnLst>
                                </p:cTn>
                              </p:par>
                            </p:childTnLst>
                          </p:cTn>
                        </p:par>
                      </p:childTnLst>
                    </p:cTn>
                  </p:par>
                </p:childTnLst>
              </p:cTn>
              <p:nextCondLst>
                <p:cond evt="onClick" delay="0">
                  <p:tgtEl>
                    <p:spTgt spid="4"/>
                  </p:tgtEl>
                </p:cond>
              </p:nextCondLst>
            </p:seq>
          </p:childTnLst>
        </p:cTn>
      </p:par>
    </p:tnLst>
    <p:bldLst>
      <p:bldP spid="2"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elical Gears | KHK Gears">
            <a:extLst>
              <a:ext uri="{FF2B5EF4-FFF2-40B4-BE49-F238E27FC236}">
                <a16:creationId xmlns:a16="http://schemas.microsoft.com/office/drawing/2014/main" id="{3E1BE310-FBA2-4DDC-B971-4E241EE983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3099" y="433732"/>
            <a:ext cx="8985802" cy="59905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12449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0AFD0A-C9B9-430C-AC11-2897DE14436A}"/>
              </a:ext>
            </a:extLst>
          </p:cNvPr>
          <p:cNvSpPr>
            <a:spLocks noGrp="1"/>
          </p:cNvSpPr>
          <p:nvPr>
            <p:ph idx="1"/>
          </p:nvPr>
        </p:nvSpPr>
        <p:spPr>
          <a:xfrm>
            <a:off x="1828800" y="4724401"/>
            <a:ext cx="9422296" cy="1861915"/>
          </a:xfrm>
        </p:spPr>
        <p:txBody>
          <a:bodyPr>
            <a:normAutofit/>
          </a:bodyPr>
          <a:lstStyle/>
          <a:p>
            <a:pPr marL="0" indent="0" algn="just">
              <a:buNone/>
            </a:pPr>
            <a:r>
              <a:rPr lang="en-US" sz="2400" dirty="0">
                <a:latin typeface="SabonLTPro-Roman"/>
              </a:rPr>
              <a:t>One disadvantage of helical gears is that an axial force, called a </a:t>
            </a:r>
            <a:r>
              <a:rPr lang="en-US" sz="2400" i="1" dirty="0">
                <a:latin typeface="SabonLTPro-Italic"/>
              </a:rPr>
              <a:t>thrust force, </a:t>
            </a:r>
            <a:r>
              <a:rPr lang="en-US" sz="2400" dirty="0">
                <a:latin typeface="SabonLTPro-Roman"/>
              </a:rPr>
              <a:t>is generated in addition to the driving force that acts tangent to the basic cylinder on which the teeth are arranged.</a:t>
            </a:r>
            <a:endParaRPr lang="en-US" sz="2400" dirty="0"/>
          </a:p>
        </p:txBody>
      </p:sp>
      <p:pic>
        <p:nvPicPr>
          <p:cNvPr id="3074" name="Picture 2" descr="Helical gears: What are they and where are they used?">
            <a:extLst>
              <a:ext uri="{FF2B5EF4-FFF2-40B4-BE49-F238E27FC236}">
                <a16:creationId xmlns:a16="http://schemas.microsoft.com/office/drawing/2014/main" id="{FA995FA4-C6B6-45B2-9E2C-4D2E4BF0BC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43100" y="152400"/>
            <a:ext cx="84582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334446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6A3CE-847B-40A4-B9E3-76D0EDC6399F}"/>
              </a:ext>
            </a:extLst>
          </p:cNvPr>
          <p:cNvSpPr>
            <a:spLocks noGrp="1"/>
          </p:cNvSpPr>
          <p:nvPr>
            <p:ph type="title"/>
          </p:nvPr>
        </p:nvSpPr>
        <p:spPr>
          <a:xfrm>
            <a:off x="276666" y="269461"/>
            <a:ext cx="8403508" cy="1320800"/>
          </a:xfrm>
        </p:spPr>
        <p:txBody>
          <a:bodyPr/>
          <a:lstStyle/>
          <a:p>
            <a:r>
              <a:rPr lang="en-US" b="1" dirty="0"/>
              <a:t>Forces acting on Helical gears</a:t>
            </a:r>
            <a:endParaRPr lang="en-PK" b="1" dirty="0"/>
          </a:p>
        </p:txBody>
      </p:sp>
      <p:pic>
        <p:nvPicPr>
          <p:cNvPr id="5" name="Content Placeholder 4">
            <a:extLst>
              <a:ext uri="{FF2B5EF4-FFF2-40B4-BE49-F238E27FC236}">
                <a16:creationId xmlns:a16="http://schemas.microsoft.com/office/drawing/2014/main" id="{26F486BF-853A-418A-B570-9C38B3C68BA0}"/>
              </a:ext>
            </a:extLst>
          </p:cNvPr>
          <p:cNvPicPr>
            <a:picLocks noGrp="1" noChangeAspect="1"/>
          </p:cNvPicPr>
          <p:nvPr>
            <p:ph idx="1"/>
          </p:nvPr>
        </p:nvPicPr>
        <p:blipFill>
          <a:blip r:embed="rId2"/>
          <a:stretch>
            <a:fillRect/>
          </a:stretch>
        </p:blipFill>
        <p:spPr>
          <a:xfrm>
            <a:off x="7189288" y="1292088"/>
            <a:ext cx="3967569" cy="3649558"/>
          </a:xfrm>
        </p:spPr>
      </p:pic>
      <p:sp>
        <p:nvSpPr>
          <p:cNvPr id="7" name="TextBox 6">
            <a:extLst>
              <a:ext uri="{FF2B5EF4-FFF2-40B4-BE49-F238E27FC236}">
                <a16:creationId xmlns:a16="http://schemas.microsoft.com/office/drawing/2014/main" id="{5861E00F-EBB5-4C51-A945-44C200035EF4}"/>
              </a:ext>
            </a:extLst>
          </p:cNvPr>
          <p:cNvSpPr txBox="1"/>
          <p:nvPr/>
        </p:nvSpPr>
        <p:spPr>
          <a:xfrm>
            <a:off x="276666" y="1590261"/>
            <a:ext cx="7038534" cy="4154984"/>
          </a:xfrm>
          <a:prstGeom prst="rect">
            <a:avLst/>
          </a:prstGeom>
          <a:noFill/>
        </p:spPr>
        <p:txBody>
          <a:bodyPr wrap="square">
            <a:spAutoFit/>
          </a:bodyPr>
          <a:lstStyle/>
          <a:p>
            <a:r>
              <a:rPr lang="en-US" sz="2400" b="0" i="0" dirty="0">
                <a:solidFill>
                  <a:srgbClr val="333333"/>
                </a:solidFill>
                <a:effectLst/>
                <a:latin typeface="Helvetica Neue"/>
              </a:rPr>
              <a:t>When the gear mesh transmits power, forces act on the gear teeth. As shown in Figure, if the Z-axis of the orthogonal 3-axes denotes the gear shaft, forces are defined as follows:</a:t>
            </a:r>
          </a:p>
          <a:p>
            <a:br>
              <a:rPr lang="en-US" sz="2400" dirty="0"/>
            </a:br>
            <a:r>
              <a:rPr lang="en-US" sz="2400" dirty="0"/>
              <a:t>1) </a:t>
            </a:r>
            <a:r>
              <a:rPr lang="en-US" sz="2400" b="0" i="0" dirty="0">
                <a:solidFill>
                  <a:srgbClr val="333333"/>
                </a:solidFill>
                <a:effectLst/>
                <a:latin typeface="Helvetica Neue"/>
              </a:rPr>
              <a:t>The force that acts in the X-axis direction is defined as the tangential force Ft (N)</a:t>
            </a:r>
            <a:br>
              <a:rPr lang="en-US" sz="2400" dirty="0"/>
            </a:br>
            <a:r>
              <a:rPr lang="en-US" sz="2400" dirty="0"/>
              <a:t>2) </a:t>
            </a:r>
            <a:r>
              <a:rPr lang="en-US" sz="2400" b="0" i="0" dirty="0">
                <a:solidFill>
                  <a:srgbClr val="333333"/>
                </a:solidFill>
                <a:effectLst/>
                <a:latin typeface="Helvetica Neue"/>
              </a:rPr>
              <a:t>The force that acts in the Y-axis direction is defined as the radial force. Fr (N)</a:t>
            </a:r>
            <a:br>
              <a:rPr lang="en-US" sz="2400" dirty="0"/>
            </a:br>
            <a:r>
              <a:rPr lang="en-US" sz="2400" dirty="0"/>
              <a:t>3) </a:t>
            </a:r>
            <a:r>
              <a:rPr lang="en-US" sz="2400" b="0" i="0" dirty="0">
                <a:solidFill>
                  <a:srgbClr val="333333"/>
                </a:solidFill>
                <a:effectLst/>
                <a:latin typeface="Helvetica Neue"/>
              </a:rPr>
              <a:t>The force that acts in the Z-axis direction is defined as the axial force </a:t>
            </a:r>
            <a:r>
              <a:rPr lang="en-US" sz="2400" b="0" i="0" dirty="0" err="1">
                <a:solidFill>
                  <a:srgbClr val="333333"/>
                </a:solidFill>
                <a:effectLst/>
                <a:latin typeface="Helvetica Neue"/>
              </a:rPr>
              <a:t>Fx</a:t>
            </a:r>
            <a:r>
              <a:rPr lang="en-US" sz="2400" b="0" i="0" dirty="0">
                <a:solidFill>
                  <a:srgbClr val="333333"/>
                </a:solidFill>
                <a:effectLst/>
                <a:latin typeface="Helvetica Neue"/>
              </a:rPr>
              <a:t> (N) or </a:t>
            </a:r>
            <a:r>
              <a:rPr lang="en-US" sz="2400" b="0" i="0" u="sng" strike="noStrike" dirty="0">
                <a:solidFill>
                  <a:srgbClr val="333333"/>
                </a:solidFill>
                <a:effectLst/>
                <a:latin typeface="Helvetica Neue"/>
                <a:hlinkClick r:id="rId3"/>
              </a:rPr>
              <a:t>thrust</a:t>
            </a:r>
            <a:r>
              <a:rPr lang="en-US" sz="2400" b="0" i="0" u="none" strike="noStrike" dirty="0">
                <a:solidFill>
                  <a:srgbClr val="333333"/>
                </a:solidFill>
                <a:effectLst/>
                <a:latin typeface="Helvetica Neue"/>
                <a:hlinkClick r:id="rId3"/>
              </a:rPr>
              <a:t> </a:t>
            </a:r>
            <a:r>
              <a:rPr lang="en-US" sz="2400" b="0" i="0" dirty="0">
                <a:solidFill>
                  <a:srgbClr val="333333"/>
                </a:solidFill>
                <a:effectLst/>
                <a:latin typeface="Helvetica Neue"/>
              </a:rPr>
              <a:t>.</a:t>
            </a:r>
            <a:endParaRPr lang="en-PK" sz="2400" dirty="0"/>
          </a:p>
        </p:txBody>
      </p:sp>
    </p:spTree>
    <p:extLst>
      <p:ext uri="{BB962C8B-B14F-4D97-AF65-F5344CB8AC3E}">
        <p14:creationId xmlns:p14="http://schemas.microsoft.com/office/powerpoint/2010/main" val="3627175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F05262F-1664-76A2-6852-91A7AC7B82C5}"/>
              </a:ext>
            </a:extLst>
          </p:cNvPr>
          <p:cNvPicPr>
            <a:picLocks noGrp="1" noChangeAspect="1"/>
          </p:cNvPicPr>
          <p:nvPr>
            <p:ph idx="4294967295"/>
          </p:nvPr>
        </p:nvPicPr>
        <p:blipFill>
          <a:blip r:embed="rId2"/>
          <a:stretch>
            <a:fillRect/>
          </a:stretch>
        </p:blipFill>
        <p:spPr>
          <a:xfrm>
            <a:off x="0" y="609600"/>
            <a:ext cx="6181725" cy="2992438"/>
          </a:xfrm>
        </p:spPr>
      </p:pic>
      <p:pic>
        <p:nvPicPr>
          <p:cNvPr id="5" name="Picture 4">
            <a:extLst>
              <a:ext uri="{FF2B5EF4-FFF2-40B4-BE49-F238E27FC236}">
                <a16:creationId xmlns:a16="http://schemas.microsoft.com/office/drawing/2014/main" id="{BB2268A2-C825-F80F-B553-8A247266E676}"/>
              </a:ext>
            </a:extLst>
          </p:cNvPr>
          <p:cNvPicPr>
            <a:picLocks noChangeAspect="1"/>
          </p:cNvPicPr>
          <p:nvPr/>
        </p:nvPicPr>
        <p:blipFill>
          <a:blip r:embed="rId3"/>
          <a:stretch>
            <a:fillRect/>
          </a:stretch>
        </p:blipFill>
        <p:spPr>
          <a:xfrm>
            <a:off x="5913779" y="1824916"/>
            <a:ext cx="5466984" cy="4738053"/>
          </a:xfrm>
          <a:prstGeom prst="rect">
            <a:avLst/>
          </a:prstGeom>
        </p:spPr>
      </p:pic>
    </p:spTree>
    <p:extLst>
      <p:ext uri="{BB962C8B-B14F-4D97-AF65-F5344CB8AC3E}">
        <p14:creationId xmlns:p14="http://schemas.microsoft.com/office/powerpoint/2010/main" val="222897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03899C2-C561-CD70-8D94-3B4BEF0A7AB6}"/>
              </a:ext>
            </a:extLst>
          </p:cNvPr>
          <p:cNvPicPr>
            <a:picLocks noGrp="1" noChangeAspect="1"/>
          </p:cNvPicPr>
          <p:nvPr>
            <p:ph idx="4294967295"/>
          </p:nvPr>
        </p:nvPicPr>
        <p:blipFill>
          <a:blip r:embed="rId2"/>
          <a:stretch>
            <a:fillRect/>
          </a:stretch>
        </p:blipFill>
        <p:spPr>
          <a:xfrm>
            <a:off x="2128080" y="499525"/>
            <a:ext cx="8141335" cy="5858950"/>
          </a:xfrm>
        </p:spPr>
      </p:pic>
    </p:spTree>
    <p:extLst>
      <p:ext uri="{BB962C8B-B14F-4D97-AF65-F5344CB8AC3E}">
        <p14:creationId xmlns:p14="http://schemas.microsoft.com/office/powerpoint/2010/main" val="11486705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09FFCE6-5B55-4364-BC43-3B32DD6D4EAC}"/>
              </a:ext>
            </a:extLst>
          </p:cNvPr>
          <p:cNvPicPr>
            <a:picLocks noGrp="1" noChangeAspect="1"/>
          </p:cNvPicPr>
          <p:nvPr>
            <p:ph idx="1"/>
          </p:nvPr>
        </p:nvPicPr>
        <p:blipFill>
          <a:blip r:embed="rId2"/>
          <a:stretch>
            <a:fillRect/>
          </a:stretch>
        </p:blipFill>
        <p:spPr>
          <a:xfrm>
            <a:off x="244926" y="1228483"/>
            <a:ext cx="5851074" cy="3582055"/>
          </a:xfrm>
        </p:spPr>
      </p:pic>
      <p:pic>
        <p:nvPicPr>
          <p:cNvPr id="7" name="Picture 6">
            <a:extLst>
              <a:ext uri="{FF2B5EF4-FFF2-40B4-BE49-F238E27FC236}">
                <a16:creationId xmlns:a16="http://schemas.microsoft.com/office/drawing/2014/main" id="{A52D5F3A-F04C-4043-9CC2-CA67E3DD14E5}"/>
              </a:ext>
            </a:extLst>
          </p:cNvPr>
          <p:cNvPicPr>
            <a:picLocks noChangeAspect="1"/>
          </p:cNvPicPr>
          <p:nvPr/>
        </p:nvPicPr>
        <p:blipFill>
          <a:blip r:embed="rId3"/>
          <a:stretch>
            <a:fillRect/>
          </a:stretch>
        </p:blipFill>
        <p:spPr>
          <a:xfrm>
            <a:off x="6096000" y="1228483"/>
            <a:ext cx="5981658" cy="3642011"/>
          </a:xfrm>
          <a:prstGeom prst="rect">
            <a:avLst/>
          </a:prstGeom>
        </p:spPr>
      </p:pic>
      <p:sp>
        <p:nvSpPr>
          <p:cNvPr id="8" name="TextBox 7">
            <a:extLst>
              <a:ext uri="{FF2B5EF4-FFF2-40B4-BE49-F238E27FC236}">
                <a16:creationId xmlns:a16="http://schemas.microsoft.com/office/drawing/2014/main" id="{C32DEF35-4432-4805-9953-C71C314B17FD}"/>
              </a:ext>
            </a:extLst>
          </p:cNvPr>
          <p:cNvSpPr txBox="1"/>
          <p:nvPr/>
        </p:nvSpPr>
        <p:spPr>
          <a:xfrm>
            <a:off x="3348111" y="5331655"/>
            <a:ext cx="5669280" cy="369332"/>
          </a:xfrm>
          <a:prstGeom prst="rect">
            <a:avLst/>
          </a:prstGeom>
          <a:noFill/>
        </p:spPr>
        <p:txBody>
          <a:bodyPr wrap="square" rtlCol="0">
            <a:spAutoFit/>
          </a:bodyPr>
          <a:lstStyle/>
          <a:p>
            <a:r>
              <a:rPr lang="en-US" b="1" i="1" dirty="0">
                <a:solidFill>
                  <a:srgbClr val="333333"/>
                </a:solidFill>
                <a:effectLst/>
                <a:latin typeface="Helvetica Neue"/>
              </a:rPr>
              <a:t>Direction of Forces acting on a Helical Gear Mesh</a:t>
            </a:r>
            <a:endParaRPr lang="en-PK" b="1" i="1" dirty="0"/>
          </a:p>
        </p:txBody>
      </p:sp>
    </p:spTree>
    <p:extLst>
      <p:ext uri="{BB962C8B-B14F-4D97-AF65-F5344CB8AC3E}">
        <p14:creationId xmlns:p14="http://schemas.microsoft.com/office/powerpoint/2010/main" val="1617911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981200" y="0"/>
            <a:ext cx="8229600" cy="990600"/>
          </a:xfrm>
        </p:spPr>
        <p:txBody>
          <a:bodyPr>
            <a:noAutofit/>
          </a:bodyPr>
          <a:lstStyle/>
          <a:p>
            <a:r>
              <a:rPr lang="en-US" sz="4000" dirty="0"/>
              <a:t>Helical Gear Geometry</a:t>
            </a:r>
          </a:p>
        </p:txBody>
      </p:sp>
      <p:sp>
        <p:nvSpPr>
          <p:cNvPr id="2" name="Content Placeholder 1"/>
          <p:cNvSpPr>
            <a:spLocks noGrp="1"/>
          </p:cNvSpPr>
          <p:nvPr>
            <p:ph idx="1"/>
          </p:nvPr>
        </p:nvSpPr>
        <p:spPr>
          <a:xfrm>
            <a:off x="1752600" y="990600"/>
            <a:ext cx="8610600" cy="5638800"/>
          </a:xfrm>
        </p:spPr>
        <p:txBody>
          <a:bodyPr>
            <a:normAutofit/>
          </a:bodyPr>
          <a:lstStyle/>
          <a:p>
            <a:r>
              <a:rPr lang="en-US" sz="2400" dirty="0"/>
              <a:t>On helical gears, the teeth are inclined at an angle with the axis, that angle being called the </a:t>
            </a:r>
            <a:r>
              <a:rPr lang="en-US" sz="2400" i="1" dirty="0"/>
              <a:t>helix angle.</a:t>
            </a:r>
          </a:p>
          <a:p>
            <a:r>
              <a:rPr lang="en-US" sz="2400" dirty="0"/>
              <a:t>The helix for a given gear can be either </a:t>
            </a:r>
            <a:r>
              <a:rPr lang="en-US" sz="2400" i="1" dirty="0"/>
              <a:t>left</a:t>
            </a:r>
            <a:r>
              <a:rPr lang="en-US" sz="2400" dirty="0"/>
              <a:t>-</a:t>
            </a:r>
            <a:r>
              <a:rPr lang="en-US" sz="2400" i="1" dirty="0"/>
              <a:t>hand </a:t>
            </a:r>
            <a:r>
              <a:rPr lang="en-US" sz="2400" dirty="0"/>
              <a:t>or </a:t>
            </a:r>
            <a:r>
              <a:rPr lang="en-US" sz="2400" i="1" dirty="0"/>
              <a:t>right</a:t>
            </a:r>
            <a:r>
              <a:rPr lang="en-US" sz="2400" dirty="0"/>
              <a:t>-</a:t>
            </a:r>
            <a:r>
              <a:rPr lang="en-US" sz="2400" i="1" dirty="0"/>
              <a:t>hand. </a:t>
            </a:r>
          </a:p>
          <a:p>
            <a:r>
              <a:rPr lang="en-US" sz="2400" i="1" dirty="0"/>
              <a:t>Parallel or crossed arrangement.</a:t>
            </a:r>
          </a:p>
          <a:p>
            <a:endParaRPr lang="en-US" dirty="0"/>
          </a:p>
        </p:txBody>
      </p:sp>
    </p:spTree>
    <p:extLst>
      <p:ext uri="{BB962C8B-B14F-4D97-AF65-F5344CB8AC3E}">
        <p14:creationId xmlns:p14="http://schemas.microsoft.com/office/powerpoint/2010/main" val="284525214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26181</TotalTime>
  <Words>844</Words>
  <Application>Microsoft Office PowerPoint</Application>
  <PresentationFormat>Widescreen</PresentationFormat>
  <Paragraphs>71</Paragraphs>
  <Slides>28</Slides>
  <Notes>16</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Arial</vt:lpstr>
      <vt:lpstr>Calibri</vt:lpstr>
      <vt:lpstr>Cambria Math</vt:lpstr>
      <vt:lpstr>Helvetica Neue</vt:lpstr>
      <vt:lpstr>Lato</vt:lpstr>
      <vt:lpstr>Poppins</vt:lpstr>
      <vt:lpstr>SabonLTPro-Italic</vt:lpstr>
      <vt:lpstr>SabonLTPro-Roman</vt:lpstr>
      <vt:lpstr>Trebuchet MS</vt:lpstr>
      <vt:lpstr>Wingdings 3</vt:lpstr>
      <vt:lpstr>Facet</vt:lpstr>
      <vt:lpstr>Helical Gears</vt:lpstr>
      <vt:lpstr>Helical Gears</vt:lpstr>
      <vt:lpstr>PowerPoint Presentation</vt:lpstr>
      <vt:lpstr>PowerPoint Presentation</vt:lpstr>
      <vt:lpstr>Forces acting on Helical gears</vt:lpstr>
      <vt:lpstr>PowerPoint Presentation</vt:lpstr>
      <vt:lpstr>PowerPoint Presentation</vt:lpstr>
      <vt:lpstr>PowerPoint Presentation</vt:lpstr>
      <vt:lpstr>Helical Gear Geometry</vt:lpstr>
      <vt:lpstr>Gear is right or left hand? </vt:lpstr>
      <vt:lpstr>Helical Gears</vt:lpstr>
      <vt:lpstr>Primary Planes for Helical Gears</vt:lpstr>
      <vt:lpstr>Primary Planes for Helical Gears</vt:lpstr>
      <vt:lpstr>PowerPoint Presentation</vt:lpstr>
      <vt:lpstr>Pressure Angles for Helical Gears</vt:lpstr>
      <vt:lpstr>Pressure Angles for Helical Gears</vt:lpstr>
      <vt:lpstr>Pitches for Helical Gears</vt:lpstr>
      <vt:lpstr>Pitches for Helical Gears</vt:lpstr>
      <vt:lpstr>Pitches for Helical Gears</vt:lpstr>
      <vt:lpstr>PowerPoint Presentation</vt:lpstr>
      <vt:lpstr>Face Contact Ratio</vt:lpstr>
      <vt:lpstr>Pitches for Helical Gears</vt:lpstr>
      <vt:lpstr>Pitches for Helical Gears</vt:lpstr>
      <vt:lpstr>Helical Gears</vt:lpstr>
      <vt:lpstr>Example Problem</vt:lpstr>
      <vt:lpstr>PowerPoint Presentation</vt:lpstr>
      <vt:lpstr>PowerPoint Presentation</vt:lpstr>
      <vt:lpstr>BEVEL GEARS AND WORM GEARS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Amina Younis</dc:creator>
  <cp:lastModifiedBy>Amina Younis</cp:lastModifiedBy>
  <cp:revision>5</cp:revision>
  <dcterms:created xsi:type="dcterms:W3CDTF">2021-11-11T06:02:38Z</dcterms:created>
  <dcterms:modified xsi:type="dcterms:W3CDTF">2024-10-16T01:15:55Z</dcterms:modified>
</cp:coreProperties>
</file>

<file path=docProps/thumbnail.jpeg>
</file>